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6" r:id="rId3"/>
    <p:sldId id="283" r:id="rId4"/>
    <p:sldId id="259" r:id="rId5"/>
    <p:sldId id="258" r:id="rId6"/>
    <p:sldId id="257" r:id="rId7"/>
    <p:sldId id="284" r:id="rId8"/>
    <p:sldId id="285" r:id="rId9"/>
    <p:sldId id="264" r:id="rId10"/>
    <p:sldId id="278" r:id="rId11"/>
    <p:sldId id="268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B90"/>
    <a:srgbClr val="9C1803"/>
    <a:srgbClr val="843A2D"/>
    <a:srgbClr val="BDAF85"/>
    <a:srgbClr val="BFC2C3"/>
    <a:srgbClr val="196D93"/>
    <a:srgbClr val="104760"/>
    <a:srgbClr val="1B7328"/>
    <a:srgbClr val="13501B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COSTO TOT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noFill/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noFill/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noFill/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Sheet1!$A$2:$A$14</c:f>
              <c:strCache>
                <c:ptCount val="13"/>
                <c:pt idx="0">
                  <c:v>Costo terreno</c:v>
                </c:pt>
                <c:pt idx="1">
                  <c:v>Tranciatrici</c:v>
                </c:pt>
                <c:pt idx="2">
                  <c:v>Pressopiegatrici</c:v>
                </c:pt>
                <c:pt idx="3">
                  <c:v>Box di saldatura completi </c:v>
                </c:pt>
                <c:pt idx="4">
                  <c:v>Banco di montaggio completo</c:v>
                </c:pt>
                <c:pt idx="5">
                  <c:v>Edificio industriale</c:v>
                </c:pt>
                <c:pt idx="6">
                  <c:v>Impianti generali</c:v>
                </c:pt>
                <c:pt idx="7">
                  <c:v>Scaffalature tradizionali</c:v>
                </c:pt>
                <c:pt idx="8">
                  <c:v>Carrello Toyota 1.6t</c:v>
                </c:pt>
                <c:pt idx="9">
                  <c:v>Portoni</c:v>
                </c:pt>
                <c:pt idx="10">
                  <c:v>Punti attracco bilici</c:v>
                </c:pt>
                <c:pt idx="11">
                  <c:v>Porte di sicurezza</c:v>
                </c:pt>
                <c:pt idx="12">
                  <c:v>Braccio manipolatore pneumatico</c:v>
                </c:pt>
              </c:strCache>
            </c:strRef>
          </c:cat>
          <c:val>
            <c:numRef>
              <c:f>Sheet1!$B$2:$B$14</c:f>
              <c:numCache>
                <c:formatCode>#,##0.00\ [$€-1];[Red]\-#,##0.00\ [$€-1]</c:formatCode>
                <c:ptCount val="13"/>
                <c:pt idx="0">
                  <c:v>4800000</c:v>
                </c:pt>
                <c:pt idx="1">
                  <c:v>1500000</c:v>
                </c:pt>
                <c:pt idx="2">
                  <c:v>480000</c:v>
                </c:pt>
                <c:pt idx="3">
                  <c:v>660000</c:v>
                </c:pt>
                <c:pt idx="4">
                  <c:v>280000</c:v>
                </c:pt>
                <c:pt idx="5">
                  <c:v>24264000</c:v>
                </c:pt>
                <c:pt idx="6">
                  <c:v>9948240</c:v>
                </c:pt>
                <c:pt idx="7">
                  <c:v>698800</c:v>
                </c:pt>
                <c:pt idx="8">
                  <c:v>900000</c:v>
                </c:pt>
                <c:pt idx="9">
                  <c:v>126100</c:v>
                </c:pt>
                <c:pt idx="10">
                  <c:v>31500</c:v>
                </c:pt>
                <c:pt idx="11">
                  <c:v>61600</c:v>
                </c:pt>
                <c:pt idx="12">
                  <c:v>1020000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93-4794-BC30-C980F4569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9FC7-839D-FAF1-F0C0-484A4226D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1441E-0977-EF7C-427F-9F22B189F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10B46-DB74-8E7C-8C51-6B33E7EF1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892A5-E3B3-3A29-12F0-7BFC0983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65036-A5FB-C6AA-AA41-046C6F72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549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3881-D021-9BD0-C704-A0D58D68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7D181-1492-7442-4972-225BAF75A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B5D71-7028-F667-42B3-3D5738093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42E70-7C55-D817-B3A9-960695646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E0E5B-29C5-B446-EF12-B9D35185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184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1E3D5-1B63-BAC0-0C43-4F4217600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EA7A3-B6E6-0C10-7730-4947D7EDC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A1E98-E71B-973F-E064-699654C8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FC71-8A6E-BAA1-6057-A6C046F9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DAFA0-58F7-1757-65B2-AC60CAE7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06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4439-75DA-E24A-70FB-D3862D09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A2F86-D1CA-7BE9-6AA6-88351F459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BAE5B-523A-D13F-FC86-454CE8FE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D8313-862A-617A-9953-4115BDEC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1D51-1552-1A33-FFFB-261A3639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86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D755-BA00-0E6E-AF81-CB127A40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2C82E-CE0D-71E9-0CEE-035878191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EE77E-BDF1-EBE6-7BCF-D30208F10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2A513-C0A9-C431-D2C9-878727C9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4FB1-3888-CF2A-27AB-169031FF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07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4703-E477-DF03-7350-6E2912CC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DBB8-B6F2-976D-735E-1E8B64B3B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3DFC2-577F-9E64-4BD0-AB929BFC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44BAA-1F83-3DBE-C6A1-ED3C250A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EE550-96E2-497F-5E04-A8CE556C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99BAE-6FFB-1501-4E88-AE4A2792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71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93E6-94C5-6AC6-0B00-32F95FFA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1AFC8-4BE6-C32E-24EA-4DDADE5CE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DB3A1-8BA7-1BC5-3E09-E190CD40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02D85-FF03-AEFC-6AF4-9AA80D3D5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C9703-6C6A-0B01-4473-3383889985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616F7D-B4D6-5AB5-C307-F5F51CCA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BA1478-0B87-691F-7C9A-D8567E50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CA920-CAEE-D630-6F79-ADB20B51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4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D6B1-1E86-50CA-1E88-91435771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DBE7E-6E27-2A9B-950E-F43029A3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DEFDA-E49C-440C-BE20-EA9BC82A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52B87-4E7A-AEC9-D24C-318DC84E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72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F9A71-3D83-50FE-33BD-363238E5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8C69C-9156-D1EE-C456-B7CEA315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5A559-0D46-DCDF-F0D0-AB49E02E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91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3AE5-8EAD-76E2-5338-6523949F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94CC-FDF2-DC84-F2B6-DA04EAA7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C0120-CC40-8EE5-CF60-3FE4098ED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42A2C-7176-D817-E0F3-38EEA8F3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C9FE5-0121-CB85-2207-D20727BA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729C0-52F6-7F19-760E-76F12F7A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53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6038-58BA-CFB9-C2F5-451FED19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2FD21-BC6A-7D9E-8660-D45A719B5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D315C-988C-2DE2-06A0-B03502B08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FD793-C015-8CD2-0CF0-037824F1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35B0E-5087-6BD2-A7C4-1F40FA71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80893-8480-88C8-16D0-5CD3B735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287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8E1411-D708-930F-C09C-DF8A8F09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3F6D6-B5C6-9D1F-4C4A-931FDCFC4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B3C70-6F74-BBE5-C4DE-7987041B1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537CAB-6E2A-4804-A631-9285B894E30D}" type="datetimeFigureOut">
              <a:rPr lang="it-IT" smtClean="0"/>
              <a:t>20/01/2024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00DF1-7F5B-A147-8D0D-172C3D51C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FE34C-738D-9B9E-DD8F-9272B4B77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5B388C-48EB-44C6-A0D9-D10E47CBF9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47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EE6817-287D-53E6-D3D5-21E406953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2988E9D-70F5-A0FE-7F04-4E557096EC0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1F6AFA-6102-38AE-7E09-A8DEF5A38BA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875935 w 12191999"/>
                <a:gd name="connsiteY0" fmla="*/ 2465437 h 6858000"/>
                <a:gd name="connsiteX1" fmla="*/ 1931949 w 12191999"/>
                <a:gd name="connsiteY1" fmla="*/ 3234808 h 6858000"/>
                <a:gd name="connsiteX2" fmla="*/ 1912373 w 12191999"/>
                <a:gd name="connsiteY2" fmla="*/ 3428999 h 6858000"/>
                <a:gd name="connsiteX3" fmla="*/ 1912373 w 12191999"/>
                <a:gd name="connsiteY3" fmla="*/ 3428998 h 6858000"/>
                <a:gd name="connsiteX4" fmla="*/ 1912373 w 12191999"/>
                <a:gd name="connsiteY4" fmla="*/ 3428999 h 6858000"/>
                <a:gd name="connsiteX5" fmla="*/ 1912373 w 12191999"/>
                <a:gd name="connsiteY5" fmla="*/ 3428999 h 6858000"/>
                <a:gd name="connsiteX6" fmla="*/ 1931949 w 12191999"/>
                <a:gd name="connsiteY6" fmla="*/ 3623190 h 6858000"/>
                <a:gd name="connsiteX7" fmla="*/ 2875935 w 12191999"/>
                <a:gd name="connsiteY7" fmla="*/ 4392560 h 6858000"/>
                <a:gd name="connsiteX8" fmla="*/ 9316062 w 12191999"/>
                <a:gd name="connsiteY8" fmla="*/ 4392561 h 6858000"/>
                <a:gd name="connsiteX9" fmla="*/ 10279624 w 12191999"/>
                <a:gd name="connsiteY9" fmla="*/ 3428999 h 6858000"/>
                <a:gd name="connsiteX10" fmla="*/ 10279625 w 12191999"/>
                <a:gd name="connsiteY10" fmla="*/ 3428999 h 6858000"/>
                <a:gd name="connsiteX11" fmla="*/ 9316063 w 12191999"/>
                <a:gd name="connsiteY11" fmla="*/ 2465437 h 6858000"/>
                <a:gd name="connsiteX12" fmla="*/ 0 w 12191999"/>
                <a:gd name="connsiteY12" fmla="*/ 0 h 6858000"/>
                <a:gd name="connsiteX13" fmla="*/ 12191999 w 12191999"/>
                <a:gd name="connsiteY13" fmla="*/ 0 h 6858000"/>
                <a:gd name="connsiteX14" fmla="*/ 12191999 w 12191999"/>
                <a:gd name="connsiteY14" fmla="*/ 6858000 h 6858000"/>
                <a:gd name="connsiteX15" fmla="*/ 0 w 12191999"/>
                <a:gd name="connsiteY1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1999" h="6858000">
                  <a:moveTo>
                    <a:pt x="2875935" y="2465437"/>
                  </a:moveTo>
                  <a:cubicBezTo>
                    <a:pt x="2410295" y="2465437"/>
                    <a:pt x="2021798" y="2795729"/>
                    <a:pt x="1931949" y="3234808"/>
                  </a:cubicBezTo>
                  <a:lnTo>
                    <a:pt x="1912373" y="3428999"/>
                  </a:lnTo>
                  <a:lnTo>
                    <a:pt x="1912373" y="3428998"/>
                  </a:lnTo>
                  <a:lnTo>
                    <a:pt x="1912373" y="3428999"/>
                  </a:lnTo>
                  <a:lnTo>
                    <a:pt x="1912373" y="3428999"/>
                  </a:lnTo>
                  <a:lnTo>
                    <a:pt x="1931949" y="3623190"/>
                  </a:lnTo>
                  <a:cubicBezTo>
                    <a:pt x="2021798" y="4062269"/>
                    <a:pt x="2410295" y="4392560"/>
                    <a:pt x="2875935" y="4392560"/>
                  </a:cubicBezTo>
                  <a:lnTo>
                    <a:pt x="9316062" y="4392561"/>
                  </a:lnTo>
                  <a:cubicBezTo>
                    <a:pt x="9848223" y="4392561"/>
                    <a:pt x="10279624" y="3961160"/>
                    <a:pt x="10279624" y="3428999"/>
                  </a:cubicBezTo>
                  <a:lnTo>
                    <a:pt x="10279625" y="3428999"/>
                  </a:lnTo>
                  <a:cubicBezTo>
                    <a:pt x="10279625" y="2896838"/>
                    <a:pt x="9848224" y="2465437"/>
                    <a:pt x="9316063" y="2465437"/>
                  </a:cubicBez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pic>
          <p:nvPicPr>
            <p:cNvPr id="20" name="Graphic 19" descr="Magnifying glass with solid fill">
              <a:extLst>
                <a:ext uri="{FF2B5EF4-FFF2-40B4-BE49-F238E27FC236}">
                  <a16:creationId xmlns:a16="http://schemas.microsoft.com/office/drawing/2014/main" id="{34CCAFE1-F6D7-B9E7-C32D-A78FD563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61341" y="2821037"/>
              <a:ext cx="1215923" cy="121592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1C2FE1-8B96-6A25-9703-365E0105BB4B}"/>
                </a:ext>
              </a:extLst>
            </p:cNvPr>
            <p:cNvSpPr txBox="1"/>
            <p:nvPr/>
          </p:nvSpPr>
          <p:spPr>
            <a:xfrm>
              <a:off x="3159433" y="2459504"/>
              <a:ext cx="680719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cs typeface="Aharoni" panose="02010803020104030203" pitchFamily="2" charset="-79"/>
                </a:rPr>
                <a:t>STUDIO LOGISTICO - PRODUTTIVO</a:t>
              </a:r>
              <a:endParaRPr lang="it-IT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426996-D07A-90AD-4727-F202EF068182}"/>
              </a:ext>
            </a:extLst>
          </p:cNvPr>
          <p:cNvSpPr txBox="1"/>
          <p:nvPr/>
        </p:nvSpPr>
        <p:spPr>
          <a:xfrm>
            <a:off x="4699819" y="4513006"/>
            <a:ext cx="279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  <a:ea typeface="Source Sans Pro Semibold" panose="020B0603030403020204" pitchFamily="34" charset="0"/>
              </a:rPr>
              <a:t>Gruppo 10</a:t>
            </a:r>
            <a:endParaRPr lang="it-IT" sz="2400" dirty="0">
              <a:solidFill>
                <a:schemeClr val="bg1"/>
              </a:solidFill>
              <a:latin typeface="+mj-lt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643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ald entrepreneur in the office">
            <a:extLst>
              <a:ext uri="{FF2B5EF4-FFF2-40B4-BE49-F238E27FC236}">
                <a16:creationId xmlns:a16="http://schemas.microsoft.com/office/drawing/2014/main" id="{CF007E74-ABFC-7D9B-377A-1CCA4292A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76774" cy="6858000"/>
          </a:xfrm>
          <a:prstGeom prst="rect">
            <a:avLst/>
          </a:prstGeom>
        </p:spPr>
      </p:pic>
      <p:pic>
        <p:nvPicPr>
          <p:cNvPr id="28" name="Picture 27" descr="Bald entrepreneur in the office">
            <a:extLst>
              <a:ext uri="{FF2B5EF4-FFF2-40B4-BE49-F238E27FC236}">
                <a16:creationId xmlns:a16="http://schemas.microsoft.com/office/drawing/2014/main" id="{058A6620-09EB-773B-F3D7-5066FA24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22"/>
          <a:stretch/>
        </p:blipFill>
        <p:spPr>
          <a:xfrm>
            <a:off x="6459794" y="2676"/>
            <a:ext cx="5732206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3EF1401-261B-DD0E-2E01-47284F16AA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5300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9B12392B-0B4B-4ED0-4E6B-34E89710E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0568" y="1139046"/>
            <a:ext cx="2700000" cy="27000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E42D295-7960-1F0D-4D88-AEE47A7F4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E8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883" y="3999861"/>
            <a:ext cx="27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3396FC-AD4A-4614-ECC9-F3145E2C8553}"/>
              </a:ext>
            </a:extLst>
          </p:cNvPr>
          <p:cNvSpPr txBox="1"/>
          <p:nvPr/>
        </p:nvSpPr>
        <p:spPr>
          <a:xfrm>
            <a:off x="4126992" y="2127"/>
            <a:ext cx="8065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Impact" panose="020B0806030902050204" pitchFamily="34" charset="0"/>
              </a:rPr>
              <a:t>MEZZI E DIPENDENTI</a:t>
            </a:r>
            <a:endParaRPr lang="it-IT" sz="8000" dirty="0">
              <a:latin typeface="Impact" panose="020B080603090205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CDDB5-F587-C6DD-2803-A900240FDE47}"/>
              </a:ext>
            </a:extLst>
          </p:cNvPr>
          <p:cNvSpPr txBox="1"/>
          <p:nvPr/>
        </p:nvSpPr>
        <p:spPr>
          <a:xfrm>
            <a:off x="6590397" y="1765905"/>
            <a:ext cx="2782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400" b="1" dirty="0"/>
              <a:t>209 DIPENDENTI TOTALI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72903E-A674-2196-C44A-903C1C96FB16}"/>
              </a:ext>
            </a:extLst>
          </p:cNvPr>
          <p:cNvSpPr txBox="1"/>
          <p:nvPr/>
        </p:nvSpPr>
        <p:spPr>
          <a:xfrm>
            <a:off x="6113685" y="2548333"/>
            <a:ext cx="321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it-IT" dirty="0"/>
              <a:t>Di cui 40 carrellisti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2D8ED-5204-4C1F-01E2-A1FCF4E60CEA}"/>
              </a:ext>
            </a:extLst>
          </p:cNvPr>
          <p:cNvSpPr txBox="1"/>
          <p:nvPr/>
        </p:nvSpPr>
        <p:spPr>
          <a:xfrm>
            <a:off x="6750406" y="5058330"/>
            <a:ext cx="1939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400" b="1" dirty="0"/>
              <a:t>30 CARRELLI</a:t>
            </a:r>
          </a:p>
          <a:p>
            <a:pPr algn="r"/>
            <a:r>
              <a:rPr lang="en-GB" sz="2400" b="1" dirty="0"/>
              <a:t>ELEVATORI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376D2A-B307-8690-E48C-7D8C545858CA}"/>
              </a:ext>
            </a:extLst>
          </p:cNvPr>
          <p:cNvCxnSpPr>
            <a:cxnSpLocks/>
          </p:cNvCxnSpPr>
          <p:nvPr/>
        </p:nvCxnSpPr>
        <p:spPr>
          <a:xfrm>
            <a:off x="7255223" y="3735792"/>
            <a:ext cx="3979164" cy="96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4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lue candlestick chart">
            <a:extLst>
              <a:ext uri="{FF2B5EF4-FFF2-40B4-BE49-F238E27FC236}">
                <a16:creationId xmlns:a16="http://schemas.microsoft.com/office/drawing/2014/main" id="{317124F0-0E9B-BF28-7C6A-CDD17AA8A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6" r="76"/>
          <a:stretch/>
        </p:blipFill>
        <p:spPr>
          <a:xfrm>
            <a:off x="-9322" y="0"/>
            <a:ext cx="12192000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80FB196-DA30-3636-6E13-C8F2029F16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196138"/>
              </p:ext>
            </p:extLst>
          </p:nvPr>
        </p:nvGraphicFramePr>
        <p:xfrm>
          <a:off x="3557181" y="139251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C89E2C-9647-0446-9C2F-C7B1BB21D226}"/>
              </a:ext>
            </a:extLst>
          </p:cNvPr>
          <p:cNvSpPr txBox="1"/>
          <p:nvPr/>
        </p:nvSpPr>
        <p:spPr>
          <a:xfrm>
            <a:off x="156795" y="61713"/>
            <a:ext cx="11859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rPr>
              <a:t>COSTO TOTALE INVESTIMENTO</a:t>
            </a:r>
            <a:endParaRPr lang="it-IT" sz="8000" dirty="0">
              <a:solidFill>
                <a:schemeClr val="bg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4D589-9A34-E437-B2F7-4D744F47F263}"/>
              </a:ext>
            </a:extLst>
          </p:cNvPr>
          <p:cNvSpPr txBox="1"/>
          <p:nvPr/>
        </p:nvSpPr>
        <p:spPr>
          <a:xfrm>
            <a:off x="689593" y="3578632"/>
            <a:ext cx="3101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2">
                    <a:lumMod val="75000"/>
                  </a:schemeClr>
                </a:solidFill>
                <a:effectLst/>
                <a:latin typeface="Impact" panose="020B0806030902050204" pitchFamily="34" charset="0"/>
                <a:ea typeface="Yu Mincho" panose="02020400000000000000" pitchFamily="18" charset="-128"/>
              </a:rPr>
              <a:t>44,770,240.00 €</a:t>
            </a:r>
            <a:endParaRPr lang="it-IT" sz="2800" dirty="0">
              <a:solidFill>
                <a:schemeClr val="bg2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8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D6C3CB-FD13-666A-B853-0653D2C80014}"/>
              </a:ext>
            </a:extLst>
          </p:cNvPr>
          <p:cNvSpPr/>
          <p:nvPr/>
        </p:nvSpPr>
        <p:spPr>
          <a:xfrm>
            <a:off x="7313930" y="0"/>
            <a:ext cx="4878069" cy="6858000"/>
          </a:xfrm>
          <a:prstGeom prst="rect">
            <a:avLst/>
          </a:prstGeom>
          <a:solidFill>
            <a:srgbClr val="196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948329-DB45-E6C7-F317-5C0740B8C534}"/>
              </a:ext>
            </a:extLst>
          </p:cNvPr>
          <p:cNvSpPr/>
          <p:nvPr/>
        </p:nvSpPr>
        <p:spPr>
          <a:xfrm>
            <a:off x="3656965" y="0"/>
            <a:ext cx="4878069" cy="6858000"/>
          </a:xfrm>
          <a:prstGeom prst="rect">
            <a:avLst/>
          </a:prstGeom>
          <a:solidFill>
            <a:srgbClr val="104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D6DCA4-F0DA-DCC6-64AD-A8A3665F9639}"/>
              </a:ext>
            </a:extLst>
          </p:cNvPr>
          <p:cNvSpPr/>
          <p:nvPr/>
        </p:nvSpPr>
        <p:spPr>
          <a:xfrm>
            <a:off x="0" y="0"/>
            <a:ext cx="487806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DD35A-CD0A-0419-C3C5-35162C722F5A}"/>
              </a:ext>
            </a:extLst>
          </p:cNvPr>
          <p:cNvSpPr txBox="1"/>
          <p:nvPr/>
        </p:nvSpPr>
        <p:spPr>
          <a:xfrm>
            <a:off x="356869" y="2767280"/>
            <a:ext cx="4164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Impact" panose="020B0806030902050204" pitchFamily="34" charset="0"/>
              </a:rPr>
              <a:t>PRODOTTI</a:t>
            </a:r>
            <a:endParaRPr lang="it-IT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5" name="Picture 14" descr="A large orange machine with wheels&#10;&#10;Description automatically generated with medium confidence">
            <a:extLst>
              <a:ext uri="{FF2B5EF4-FFF2-40B4-BE49-F238E27FC236}">
                <a16:creationId xmlns:a16="http://schemas.microsoft.com/office/drawing/2014/main" id="{C95259EE-CEBB-ABCC-8062-80EBD23B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000" r="90000">
                        <a14:foregroundMark x1="9750" y1="47625" x2="9750" y2="47625"/>
                        <a14:foregroundMark x1="9000" y1="47125" x2="9000" y2="47125"/>
                        <a14:backgroundMark x1="29250" y1="38625" x2="29250" y2="38625"/>
                        <a14:backgroundMark x1="30125" y1="37500" x2="30125" y2="37500"/>
                        <a14:backgroundMark x1="83000" y1="69000" x2="83000" y2="69000"/>
                        <a14:backgroundMark x1="80250" y1="68375" x2="80250" y2="68375"/>
                        <a14:backgroundMark x1="78250" y1="67750" x2="78250" y2="67750"/>
                        <a14:backgroundMark x1="66875" y1="69125" x2="66875" y2="69125"/>
                        <a14:backgroundMark x1="60875" y1="60875" x2="60875" y2="60875"/>
                        <a14:backgroundMark x1="40125" y1="58375" x2="40125" y2="58375"/>
                        <a14:backgroundMark x1="56750" y1="64875" x2="56750" y2="6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69" y="1629000"/>
            <a:ext cx="3600000" cy="36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BC4E2-CA46-82BC-C6F9-9B6739453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750" r="94250">
                        <a14:foregroundMark x1="10000" y1="67125" x2="7000" y2="65500"/>
                        <a14:foregroundMark x1="6750" y1="65375" x2="10000" y2="53500"/>
                        <a14:foregroundMark x1="89750" y1="51375" x2="92799" y2="55270"/>
                        <a14:foregroundMark x1="93452" y1="58333" x2="89875" y2="63750"/>
                        <a14:foregroundMark x1="89875" y1="63750" x2="89500" y2="63875"/>
                        <a14:backgroundMark x1="94250" y1="57500" x2="94250" y2="57500"/>
                        <a14:backgroundMark x1="95000" y1="56500" x2="93750" y2="58500"/>
                        <a14:backgroundMark x1="49625" y1="28875" x2="49500" y2="29875"/>
                        <a14:backgroundMark x1="48875" y1="25500" x2="48875" y2="25500"/>
                        <a14:backgroundMark x1="46125" y1="26875" x2="46125" y2="2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0" y="1629000"/>
            <a:ext cx="3600000" cy="3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02721F-4188-0D72-E43F-788F4717F4E6}"/>
              </a:ext>
            </a:extLst>
          </p:cNvPr>
          <p:cNvSpPr txBox="1"/>
          <p:nvPr/>
        </p:nvSpPr>
        <p:spPr>
          <a:xfrm>
            <a:off x="5014911" y="5229000"/>
            <a:ext cx="3383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Modello L=1500: 14234 pz/mese</a:t>
            </a:r>
          </a:p>
          <a:p>
            <a:r>
              <a:rPr lang="it-IT" dirty="0"/>
              <a:t>Modello L=1750: 6100 pz/mese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25895-22B0-A1CB-A7BD-7A3E00942835}"/>
              </a:ext>
            </a:extLst>
          </p:cNvPr>
          <p:cNvSpPr txBox="1"/>
          <p:nvPr/>
        </p:nvSpPr>
        <p:spPr>
          <a:xfrm>
            <a:off x="5681373" y="4785344"/>
            <a:ext cx="1993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/>
              <a:t>FRESATRICE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70AD41-2D1F-3271-6C81-EC15DAF4864F}"/>
              </a:ext>
            </a:extLst>
          </p:cNvPr>
          <p:cNvSpPr txBox="1"/>
          <p:nvPr/>
        </p:nvSpPr>
        <p:spPr>
          <a:xfrm>
            <a:off x="8688069" y="5247010"/>
            <a:ext cx="3383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Modello L=1500: 17955 pz/mese</a:t>
            </a:r>
          </a:p>
          <a:p>
            <a:r>
              <a:rPr lang="it-IT" dirty="0"/>
              <a:t>Modello L=1750: 7695 pz/mese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FEC97B-A78A-D0A3-216F-7D9C2E3716A0}"/>
              </a:ext>
            </a:extLst>
          </p:cNvPr>
          <p:cNvSpPr txBox="1"/>
          <p:nvPr/>
        </p:nvSpPr>
        <p:spPr>
          <a:xfrm>
            <a:off x="9191079" y="4785344"/>
            <a:ext cx="2252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/>
              <a:t>TRINCIATUTTO</a:t>
            </a:r>
          </a:p>
        </p:txBody>
      </p:sp>
    </p:spTree>
    <p:extLst>
      <p:ext uri="{BB962C8B-B14F-4D97-AF65-F5344CB8AC3E}">
        <p14:creationId xmlns:p14="http://schemas.microsoft.com/office/powerpoint/2010/main" val="23447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amiere in acciaio inossidabile depositate in pile - sheet metal foto e immagini stock">
            <a:extLst>
              <a:ext uri="{FF2B5EF4-FFF2-40B4-BE49-F238E27FC236}">
                <a16:creationId xmlns:a16="http://schemas.microsoft.com/office/drawing/2014/main" id="{55F2229E-0277-02C5-D1AA-53928ACE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B27951-6B03-7537-B18F-05ABF9F420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A1159-F6B0-4C7F-744F-5F528EC714BF}"/>
              </a:ext>
            </a:extLst>
          </p:cNvPr>
          <p:cNvSpPr txBox="1"/>
          <p:nvPr/>
        </p:nvSpPr>
        <p:spPr>
          <a:xfrm>
            <a:off x="1322069" y="0"/>
            <a:ext cx="9547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Impact" panose="020B0806030902050204" pitchFamily="34" charset="0"/>
              </a:rPr>
              <a:t>MATERIALE NECESSARIO</a:t>
            </a:r>
            <a:endParaRPr lang="it-IT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A02D3D-31FD-9A46-2DDC-9AA0BC153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92178"/>
              </p:ext>
            </p:extLst>
          </p:nvPr>
        </p:nvGraphicFramePr>
        <p:xfrm>
          <a:off x="5570758" y="1449142"/>
          <a:ext cx="6106130" cy="5133466"/>
        </p:xfrm>
        <a:graphic>
          <a:graphicData uri="http://schemas.openxmlformats.org/drawingml/2006/table">
            <a:tbl>
              <a:tblPr firstRow="1" firstCol="1" bandRow="1"/>
              <a:tblGrid>
                <a:gridCol w="2393808">
                  <a:extLst>
                    <a:ext uri="{9D8B030D-6E8A-4147-A177-3AD203B41FA5}">
                      <a16:colId xmlns:a16="http://schemas.microsoft.com/office/drawing/2014/main" val="3519379598"/>
                    </a:ext>
                  </a:extLst>
                </a:gridCol>
                <a:gridCol w="1856161">
                  <a:extLst>
                    <a:ext uri="{9D8B030D-6E8A-4147-A177-3AD203B41FA5}">
                      <a16:colId xmlns:a16="http://schemas.microsoft.com/office/drawing/2014/main" val="72929691"/>
                    </a:ext>
                  </a:extLst>
                </a:gridCol>
                <a:gridCol w="1856161">
                  <a:extLst>
                    <a:ext uri="{9D8B030D-6E8A-4147-A177-3AD203B41FA5}">
                      <a16:colId xmlns:a16="http://schemas.microsoft.com/office/drawing/2014/main" val="83701357"/>
                    </a:ext>
                  </a:extLst>
                </a:gridCol>
              </a:tblGrid>
              <a:tr h="1171066"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Materiale</a:t>
                      </a:r>
                      <a:endParaRPr lang="it-IT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Tipologia</a:t>
                      </a:r>
                      <a:endParaRPr lang="it-IT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Quantità lorde totali (unità)</a:t>
                      </a:r>
                      <a:endParaRPr lang="it-IT" sz="24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881351"/>
                  </a:ext>
                </a:extLst>
              </a:tr>
              <a:tr h="265493">
                <a:tc rowSpan="3"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Lamiere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106614" marR="106614" marT="53307" marB="53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1500x2000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9775</a:t>
                      </a:r>
                      <a:endParaRPr lang="it-IT" sz="2000" kern="10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38694"/>
                  </a:ext>
                </a:extLst>
              </a:tr>
              <a:tr h="26549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1000x1500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6834</a:t>
                      </a:r>
                      <a:endParaRPr lang="it-IT" sz="2000" kern="10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759007"/>
                  </a:ext>
                </a:extLst>
              </a:tr>
              <a:tr h="26549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1000x2000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35023</a:t>
                      </a:r>
                      <a:endParaRPr lang="it-IT" sz="20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657040"/>
                  </a:ext>
                </a:extLst>
              </a:tr>
              <a:tr h="265493"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Carter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47408</a:t>
                      </a:r>
                      <a:endParaRPr lang="it-IT" sz="20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32758"/>
                  </a:ext>
                </a:extLst>
              </a:tr>
              <a:tr h="265493"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Staffe rinforzo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132585</a:t>
                      </a:r>
                      <a:endParaRPr lang="it-IT" sz="20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030552"/>
                  </a:ext>
                </a:extLst>
              </a:tr>
              <a:tr h="265493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 b="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Piastre</a:t>
                      </a:r>
                      <a:endParaRPr lang="it-IT" sz="2000" b="0" kern="10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106614" marR="106614" marT="53307" marB="53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Attacco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94814</a:t>
                      </a:r>
                      <a:endParaRPr lang="it-IT" sz="20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189831"/>
                  </a:ext>
                </a:extLst>
              </a:tr>
              <a:tr h="26549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Laterali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41927</a:t>
                      </a:r>
                      <a:endParaRPr lang="it-IT" sz="2000" kern="10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28773"/>
                  </a:ext>
                </a:extLst>
              </a:tr>
              <a:tr h="265493"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Rastrelli</a:t>
                      </a:r>
                      <a:endParaRPr lang="it-IT" sz="2000" b="0" kern="10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25650</a:t>
                      </a:r>
                      <a:endParaRPr lang="it-IT" sz="2000" kern="10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467274"/>
                  </a:ext>
                </a:extLst>
              </a:tr>
              <a:tr h="265493"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Telai</a:t>
                      </a:r>
                      <a:endParaRPr lang="it-IT" sz="2000" b="0" kern="10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45984</a:t>
                      </a:r>
                      <a:endParaRPr lang="it-IT" sz="20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324450"/>
                  </a:ext>
                </a:extLst>
              </a:tr>
              <a:tr h="265493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 b="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Alberi</a:t>
                      </a:r>
                      <a:endParaRPr lang="it-IT" sz="2000" b="0" kern="10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106614" marR="106614" marT="53307" marB="53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Trasmissione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45984</a:t>
                      </a:r>
                      <a:endParaRPr lang="it-IT" sz="20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197297"/>
                  </a:ext>
                </a:extLst>
              </a:tr>
              <a:tr h="26549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45984</a:t>
                      </a:r>
                      <a:endParaRPr lang="it-IT" sz="20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435570"/>
                  </a:ext>
                </a:extLst>
              </a:tr>
              <a:tr h="265493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 b="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Ruote dentate</a:t>
                      </a:r>
                      <a:endParaRPr lang="it-IT" sz="2000" b="0" kern="10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106614" marR="106614" marT="53307" marB="533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Coniche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91968</a:t>
                      </a:r>
                      <a:endParaRPr lang="it-IT" sz="20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330107"/>
                  </a:ext>
                </a:extLst>
              </a:tr>
              <a:tr h="26549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Cilindriche</a:t>
                      </a:r>
                      <a:endParaRPr lang="it-IT" sz="2000" b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ptos Narrow" panose="020B0004020202020204" pitchFamily="34" charset="0"/>
                          <a:cs typeface="Times New Roman" panose="02020603050405020304" pitchFamily="18" charset="0"/>
                        </a:rPr>
                        <a:t>137952</a:t>
                      </a:r>
                      <a:endParaRPr lang="it-IT" sz="20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79960" marR="7996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15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43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B6855041-AAE6-D32D-011C-ECB21BFB3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 b="6896"/>
          <a:stretch/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9D6F4E-6AB0-43B8-717E-71FB4234D1F5}"/>
              </a:ext>
            </a:extLst>
          </p:cNvPr>
          <p:cNvSpPr txBox="1"/>
          <p:nvPr/>
        </p:nvSpPr>
        <p:spPr>
          <a:xfrm>
            <a:off x="3943365" y="0"/>
            <a:ext cx="8248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</a:rPr>
              <a:t>CLIENTI E FORNITORI</a:t>
            </a:r>
            <a:endParaRPr lang="it-IT" sz="8000" dirty="0">
              <a:solidFill>
                <a:schemeClr val="bg2">
                  <a:lumMod val="9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87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BDEADF-673F-A7AA-E400-F3648B166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794" y="3681122"/>
            <a:ext cx="3537470" cy="2813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02D9AF-E816-AFBE-EC4B-2DA61572E789}"/>
              </a:ext>
            </a:extLst>
          </p:cNvPr>
          <p:cNvSpPr txBox="1"/>
          <p:nvPr/>
        </p:nvSpPr>
        <p:spPr>
          <a:xfrm>
            <a:off x="5638292" y="4315794"/>
            <a:ext cx="6416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SCELTA DI UBICAZIONE:</a:t>
            </a:r>
          </a:p>
          <a:p>
            <a:r>
              <a:rPr lang="it-IT" sz="2400" b="1" dirty="0"/>
              <a:t>DALMINE, IN PROVINCIA DI BERGAMO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298B6-3F13-A615-AF61-52E739D4CB42}"/>
              </a:ext>
            </a:extLst>
          </p:cNvPr>
          <p:cNvSpPr txBox="1"/>
          <p:nvPr/>
        </p:nvSpPr>
        <p:spPr>
          <a:xfrm>
            <a:off x="1114794" y="1490007"/>
            <a:ext cx="6185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CRITERI DI SCELTA PER L’UBICAZIONE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AB5BE-DEE4-D496-6561-BF310CF0B43E}"/>
              </a:ext>
            </a:extLst>
          </p:cNvPr>
          <p:cNvSpPr txBox="1"/>
          <p:nvPr/>
        </p:nvSpPr>
        <p:spPr>
          <a:xfrm>
            <a:off x="3448812" y="12582"/>
            <a:ext cx="5127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latin typeface="Impact" panose="020B0806030902050204" pitchFamily="34" charset="0"/>
              </a:rPr>
              <a:t>UBICAZIONE</a:t>
            </a:r>
            <a:endParaRPr lang="it-IT" sz="8000" dirty="0">
              <a:latin typeface="Impact" panose="020B080603090205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49C6CE-49DE-E511-2BF8-248A86362275}"/>
              </a:ext>
            </a:extLst>
          </p:cNvPr>
          <p:cNvSpPr txBox="1"/>
          <p:nvPr/>
        </p:nvSpPr>
        <p:spPr>
          <a:xfrm>
            <a:off x="5638292" y="5294341"/>
            <a:ext cx="6185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Indirizzo: via Lallio, Dalmine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Costo: 4.800.000 €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Superficie: 88.000 m²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Link: https://www.idealista.it/immobile/23743698/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8610CC-F55B-7F7E-9FA8-7A122F79B5A0}"/>
              </a:ext>
            </a:extLst>
          </p:cNvPr>
          <p:cNvSpPr txBox="1"/>
          <p:nvPr/>
        </p:nvSpPr>
        <p:spPr>
          <a:xfrm>
            <a:off x="1160514" y="1951672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vicinanza ai fornitori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disponibilità di risorse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accessibilità stradale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disponibilità di manutentori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superficie</a:t>
            </a:r>
          </a:p>
        </p:txBody>
      </p:sp>
    </p:spTree>
    <p:extLst>
      <p:ext uri="{BB962C8B-B14F-4D97-AF65-F5344CB8AC3E}">
        <p14:creationId xmlns:p14="http://schemas.microsoft.com/office/powerpoint/2010/main" val="401875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white background with black and red lines&#10;&#10;Description automatically generated">
            <a:extLst>
              <a:ext uri="{FF2B5EF4-FFF2-40B4-BE49-F238E27FC236}">
                <a16:creationId xmlns:a16="http://schemas.microsoft.com/office/drawing/2014/main" id="{590BE549-5604-09CD-1F75-3EE0B660D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" t="1720" r="4149" b="11032"/>
          <a:stretch/>
        </p:blipFill>
        <p:spPr>
          <a:xfrm rot="16200000">
            <a:off x="1083669" y="-1083669"/>
            <a:ext cx="6858001" cy="9025339"/>
          </a:xfrm>
          <a:prstGeom prst="rect">
            <a:avLst/>
          </a:prstGeom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D5051D-FE1A-6853-C861-C3AA3E28519E}"/>
              </a:ext>
            </a:extLst>
          </p:cNvPr>
          <p:cNvSpPr/>
          <p:nvPr/>
        </p:nvSpPr>
        <p:spPr>
          <a:xfrm>
            <a:off x="-1" y="0"/>
            <a:ext cx="12192000" cy="685800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36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4481E-EE62-9813-7DC0-9272AFF3DC3D}"/>
              </a:ext>
            </a:extLst>
          </p:cNvPr>
          <p:cNvSpPr txBox="1"/>
          <p:nvPr/>
        </p:nvSpPr>
        <p:spPr>
          <a:xfrm>
            <a:off x="6324219" y="0"/>
            <a:ext cx="5867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latin typeface="Impact" panose="020B0806030902050204" pitchFamily="34" charset="0"/>
              </a:rPr>
              <a:t>PLANT LAYOUT</a:t>
            </a:r>
            <a:endParaRPr lang="it-IT" sz="8000" dirty="0">
              <a:latin typeface="Impact" panose="020B080603090205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474950-E54F-4499-20A0-8670D72829D9}"/>
              </a:ext>
            </a:extLst>
          </p:cNvPr>
          <p:cNvGrpSpPr/>
          <p:nvPr/>
        </p:nvGrpSpPr>
        <p:grpSpPr>
          <a:xfrm>
            <a:off x="6736065" y="3569825"/>
            <a:ext cx="5992991" cy="1631217"/>
            <a:chOff x="734047" y="1590590"/>
            <a:chExt cx="5992991" cy="163121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536986-8587-C7AE-5793-C912D673ADE0}"/>
                </a:ext>
              </a:extLst>
            </p:cNvPr>
            <p:cNvSpPr txBox="1"/>
            <p:nvPr/>
          </p:nvSpPr>
          <p:spPr>
            <a:xfrm>
              <a:off x="734047" y="1590591"/>
              <a:ext cx="2438711" cy="16312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000" b="1" dirty="0"/>
                <a:t>A</a:t>
              </a:r>
              <a:r>
                <a:rPr lang="it-IT" sz="2000" b="1" dirty="0"/>
                <a:t>REA TOTALE</a:t>
              </a:r>
            </a:p>
            <a:p>
              <a:pPr algn="r"/>
              <a:r>
                <a:rPr lang="it-IT" sz="2000" b="1" dirty="0"/>
                <a:t>AREA ESPANSIONI</a:t>
              </a:r>
            </a:p>
            <a:p>
              <a:pPr algn="r"/>
              <a:r>
                <a:rPr lang="it-IT" sz="2000" b="1" dirty="0"/>
                <a:t>MAGLIA</a:t>
              </a:r>
            </a:p>
            <a:p>
              <a:pPr algn="r"/>
              <a:r>
                <a:rPr lang="it-IT" sz="2000" b="1" dirty="0"/>
                <a:t>PILASTRI</a:t>
              </a:r>
            </a:p>
            <a:p>
              <a:pPr algn="r"/>
              <a:r>
                <a:rPr lang="it-IT" sz="2000" b="1" dirty="0"/>
                <a:t>MURA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14B3B1-9EFD-A8E5-5463-6440E39082B6}"/>
                </a:ext>
              </a:extLst>
            </p:cNvPr>
            <p:cNvSpPr txBox="1"/>
            <p:nvPr/>
          </p:nvSpPr>
          <p:spPr>
            <a:xfrm>
              <a:off x="3172758" y="1590590"/>
              <a:ext cx="3554280" cy="16312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24264 m^2</a:t>
              </a:r>
              <a:endParaRPr lang="it-IT" sz="2000" dirty="0"/>
            </a:p>
            <a:p>
              <a:r>
                <a:rPr lang="en-GB" sz="2000" dirty="0"/>
                <a:t>6066</a:t>
              </a:r>
              <a:r>
                <a:rPr lang="it-IT" sz="2000" dirty="0"/>
                <a:t> m^2</a:t>
              </a:r>
            </a:p>
            <a:p>
              <a:r>
                <a:rPr lang="it-IT" sz="2000" dirty="0"/>
                <a:t>12m x 24m </a:t>
              </a:r>
            </a:p>
            <a:p>
              <a:r>
                <a:rPr lang="it-IT" sz="2000" dirty="0"/>
                <a:t>40cm x 40cm </a:t>
              </a:r>
            </a:p>
            <a:p>
              <a:r>
                <a:rPr lang="it-IT" sz="2000" dirty="0"/>
                <a:t>40cm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24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CC9C695-FF03-6E75-213E-27CD401769BA}"/>
              </a:ext>
            </a:extLst>
          </p:cNvPr>
          <p:cNvGrpSpPr/>
          <p:nvPr/>
        </p:nvGrpSpPr>
        <p:grpSpPr>
          <a:xfrm>
            <a:off x="5092459" y="-1797129"/>
            <a:ext cx="7880283" cy="10073598"/>
            <a:chOff x="5092459" y="-1797129"/>
            <a:chExt cx="7880283" cy="10073598"/>
          </a:xfrm>
          <a:blipFill>
            <a:blip r:embed="rId2"/>
            <a:stretch>
              <a:fillRect/>
            </a:stretch>
          </a:blip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369480D-0191-0B19-8C31-A8B9A3C09164}"/>
                </a:ext>
              </a:extLst>
            </p:cNvPr>
            <p:cNvSpPr/>
            <p:nvPr/>
          </p:nvSpPr>
          <p:spPr>
            <a:xfrm rot="18698162">
              <a:off x="4743026" y="2006368"/>
              <a:ext cx="9233642" cy="3306559"/>
            </a:xfrm>
            <a:custGeom>
              <a:avLst/>
              <a:gdLst>
                <a:gd name="connsiteX0" fmla="*/ 9233642 w 9233642"/>
                <a:gd name="connsiteY0" fmla="*/ 1338519 h 3306559"/>
                <a:gd name="connsiteX1" fmla="*/ 7019791 w 9233642"/>
                <a:gd name="connsiteY1" fmla="*/ 3306559 h 3306559"/>
                <a:gd name="connsiteX2" fmla="*/ 1807115 w 9233642"/>
                <a:gd name="connsiteY2" fmla="*/ 3306559 h 3306559"/>
                <a:gd name="connsiteX3" fmla="*/ 0 w 9233642"/>
                <a:gd name="connsiteY3" fmla="*/ 1273733 h 3306559"/>
                <a:gd name="connsiteX4" fmla="*/ 0 w 9233642"/>
                <a:gd name="connsiteY4" fmla="*/ 0 h 3306559"/>
                <a:gd name="connsiteX5" fmla="*/ 8043744 w 9233642"/>
                <a:gd name="connsiteY5" fmla="*/ 1 h 330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3642" h="3306559">
                  <a:moveTo>
                    <a:pt x="9233642" y="1338519"/>
                  </a:moveTo>
                  <a:lnTo>
                    <a:pt x="7019791" y="3306559"/>
                  </a:lnTo>
                  <a:lnTo>
                    <a:pt x="1807115" y="3306559"/>
                  </a:lnTo>
                  <a:lnTo>
                    <a:pt x="0" y="1273733"/>
                  </a:lnTo>
                  <a:lnTo>
                    <a:pt x="0" y="0"/>
                  </a:lnTo>
                  <a:lnTo>
                    <a:pt x="8043744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D9705A-2E5D-2D4E-D5B5-AFB286EEC1A8}"/>
                </a:ext>
              </a:extLst>
            </p:cNvPr>
            <p:cNvSpPr/>
            <p:nvPr/>
          </p:nvSpPr>
          <p:spPr>
            <a:xfrm rot="18698162">
              <a:off x="3979931" y="-684601"/>
              <a:ext cx="5531616" cy="3306559"/>
            </a:xfrm>
            <a:custGeom>
              <a:avLst/>
              <a:gdLst>
                <a:gd name="connsiteX0" fmla="*/ 2592195 w 5531616"/>
                <a:gd name="connsiteY0" fmla="*/ 0 h 3306559"/>
                <a:gd name="connsiteX1" fmla="*/ 5531616 w 5531616"/>
                <a:gd name="connsiteY1" fmla="*/ 3306559 h 3306559"/>
                <a:gd name="connsiteX2" fmla="*/ 0 w 5531616"/>
                <a:gd name="connsiteY2" fmla="*/ 3306559 h 3306559"/>
                <a:gd name="connsiteX3" fmla="*/ 0 w 5531616"/>
                <a:gd name="connsiteY3" fmla="*/ 0 h 330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1616" h="3306559">
                  <a:moveTo>
                    <a:pt x="2592195" y="0"/>
                  </a:moveTo>
                  <a:lnTo>
                    <a:pt x="5531616" y="3306559"/>
                  </a:lnTo>
                  <a:lnTo>
                    <a:pt x="0" y="33065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4ACF1CB-D833-BA40-64DF-6A6108728D93}"/>
                </a:ext>
              </a:extLst>
            </p:cNvPr>
            <p:cNvSpPr/>
            <p:nvPr/>
          </p:nvSpPr>
          <p:spPr>
            <a:xfrm rot="18698162">
              <a:off x="10050533" y="4421841"/>
              <a:ext cx="3586956" cy="2257462"/>
            </a:xfrm>
            <a:custGeom>
              <a:avLst/>
              <a:gdLst>
                <a:gd name="connsiteX0" fmla="*/ 3586956 w 3586956"/>
                <a:gd name="connsiteY0" fmla="*/ 0 h 2257462"/>
                <a:gd name="connsiteX1" fmla="*/ 1047534 w 3586956"/>
                <a:gd name="connsiteY1" fmla="*/ 2257462 h 2257462"/>
                <a:gd name="connsiteX2" fmla="*/ 0 w 3586956"/>
                <a:gd name="connsiteY2" fmla="*/ 1079089 h 2257462"/>
                <a:gd name="connsiteX3" fmla="*/ 0 w 3586956"/>
                <a:gd name="connsiteY3" fmla="*/ 0 h 22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6956" h="2257462">
                  <a:moveTo>
                    <a:pt x="3586956" y="0"/>
                  </a:moveTo>
                  <a:lnTo>
                    <a:pt x="1047534" y="2257462"/>
                  </a:lnTo>
                  <a:lnTo>
                    <a:pt x="0" y="10790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4C72AA4-92F9-B959-37B5-5EAF25CCC3BC}"/>
              </a:ext>
            </a:extLst>
          </p:cNvPr>
          <p:cNvSpPr txBox="1"/>
          <p:nvPr/>
        </p:nvSpPr>
        <p:spPr>
          <a:xfrm>
            <a:off x="0" y="0"/>
            <a:ext cx="5056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Impact" panose="020B0806030902050204" pitchFamily="34" charset="0"/>
              </a:rPr>
              <a:t>POSTAZIONI</a:t>
            </a:r>
            <a:endParaRPr lang="it-IT" sz="8000" dirty="0">
              <a:latin typeface="Impact" panose="020B080603090205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66BE54-EA70-A540-987A-1A47AA74D49E}"/>
              </a:ext>
            </a:extLst>
          </p:cNvPr>
          <p:cNvGrpSpPr/>
          <p:nvPr/>
        </p:nvGrpSpPr>
        <p:grpSpPr>
          <a:xfrm>
            <a:off x="508001" y="1551026"/>
            <a:ext cx="3352799" cy="1323440"/>
            <a:chOff x="431801" y="3092789"/>
            <a:chExt cx="3352799" cy="13234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7F5555-869F-E2DE-6623-21DB8D9F9950}"/>
                </a:ext>
              </a:extLst>
            </p:cNvPr>
            <p:cNvSpPr txBox="1"/>
            <p:nvPr/>
          </p:nvSpPr>
          <p:spPr>
            <a:xfrm>
              <a:off x="431801" y="3092790"/>
              <a:ext cx="26829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000" dirty="0"/>
                <a:t>TRINCIATURA</a:t>
              </a:r>
            </a:p>
            <a:p>
              <a:pPr algn="r"/>
              <a:r>
                <a:rPr lang="it-IT" sz="2000" dirty="0"/>
                <a:t>PRESSOPIEGATURA</a:t>
              </a:r>
            </a:p>
            <a:p>
              <a:pPr algn="r"/>
              <a:r>
                <a:rPr lang="it-IT" sz="2000" dirty="0"/>
                <a:t>SALDATURA</a:t>
              </a:r>
            </a:p>
            <a:p>
              <a:pPr algn="r"/>
              <a:r>
                <a:rPr lang="it-IT" sz="2000" dirty="0"/>
                <a:t>ASSEMBLAGGIO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E14819-86B7-A9DD-D437-C8F6FAF4E0AA}"/>
                </a:ext>
              </a:extLst>
            </p:cNvPr>
            <p:cNvSpPr txBox="1"/>
            <p:nvPr/>
          </p:nvSpPr>
          <p:spPr>
            <a:xfrm>
              <a:off x="3114732" y="3092789"/>
              <a:ext cx="6698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2</a:t>
              </a:r>
              <a:r>
                <a:rPr lang="it-IT" sz="2000" dirty="0"/>
                <a:t>2</a:t>
              </a:r>
            </a:p>
            <a:p>
              <a:r>
                <a:rPr lang="it-IT" sz="2000" dirty="0"/>
                <a:t>8</a:t>
              </a:r>
            </a:p>
            <a:p>
              <a:r>
                <a:rPr lang="it-IT" sz="2000" dirty="0"/>
                <a:t>10</a:t>
              </a:r>
            </a:p>
            <a:p>
              <a:r>
                <a:rPr lang="it-IT" sz="2000" dirty="0"/>
                <a:t>28</a:t>
              </a:r>
              <a:endParaRPr lang="en-GB" sz="20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3B2365-F37F-24A1-00B9-A59A7CF38E43}"/>
              </a:ext>
            </a:extLst>
          </p:cNvPr>
          <p:cNvGrpSpPr/>
          <p:nvPr/>
        </p:nvGrpSpPr>
        <p:grpSpPr>
          <a:xfrm>
            <a:off x="508001" y="4132096"/>
            <a:ext cx="3716527" cy="1323440"/>
            <a:chOff x="431801" y="3092789"/>
            <a:chExt cx="3716527" cy="132344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271761-ED9D-DA8B-29E1-EF1CF17640DA}"/>
                </a:ext>
              </a:extLst>
            </p:cNvPr>
            <p:cNvSpPr txBox="1"/>
            <p:nvPr/>
          </p:nvSpPr>
          <p:spPr>
            <a:xfrm>
              <a:off x="431801" y="3092790"/>
              <a:ext cx="26829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2000" dirty="0"/>
                <a:t>TRINCIATURA</a:t>
              </a:r>
            </a:p>
            <a:p>
              <a:pPr algn="r"/>
              <a:r>
                <a:rPr lang="it-IT" sz="2000" dirty="0"/>
                <a:t>PRESSOPIEGATURA</a:t>
              </a:r>
            </a:p>
            <a:p>
              <a:pPr algn="r"/>
              <a:r>
                <a:rPr lang="it-IT" sz="2000" dirty="0"/>
                <a:t>SALDATURA</a:t>
              </a:r>
            </a:p>
            <a:p>
              <a:pPr algn="r"/>
              <a:r>
                <a:rPr lang="it-IT" sz="2000" dirty="0"/>
                <a:t>ASSEMBLAGGIO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8E634C-DA4B-FEC0-0343-84A820B00258}"/>
                </a:ext>
              </a:extLst>
            </p:cNvPr>
            <p:cNvSpPr txBox="1"/>
            <p:nvPr/>
          </p:nvSpPr>
          <p:spPr>
            <a:xfrm>
              <a:off x="3114732" y="3092789"/>
              <a:ext cx="1033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86% 85%</a:t>
              </a:r>
            </a:p>
            <a:p>
              <a:r>
                <a:rPr lang="it-IT" sz="2000" dirty="0"/>
                <a:t>82%</a:t>
              </a:r>
            </a:p>
            <a:p>
              <a:r>
                <a:rPr lang="it-IT" sz="2000" dirty="0"/>
                <a:t>90%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8F4FB2D-F57B-965A-3427-D712F5DBC8A8}"/>
              </a:ext>
            </a:extLst>
          </p:cNvPr>
          <p:cNvSpPr txBox="1"/>
          <p:nvPr/>
        </p:nvSpPr>
        <p:spPr>
          <a:xfrm>
            <a:off x="1212905" y="3532524"/>
            <a:ext cx="2682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O</a:t>
            </a:r>
            <a:r>
              <a:rPr lang="it-IT" sz="2400" b="1" dirty="0"/>
              <a:t>EE</a:t>
            </a:r>
          </a:p>
        </p:txBody>
      </p:sp>
    </p:spTree>
    <p:extLst>
      <p:ext uri="{BB962C8B-B14F-4D97-AF65-F5344CB8AC3E}">
        <p14:creationId xmlns:p14="http://schemas.microsoft.com/office/powerpoint/2010/main" val="170550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E6CADF0-563A-69F9-BF67-3037E0A4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5905" cy="5552202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2722F45-DB3C-BC82-717A-15BB00A66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6419981-718D-5198-21CC-BDDA9700C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50697"/>
              </p:ext>
            </p:extLst>
          </p:nvPr>
        </p:nvGraphicFramePr>
        <p:xfrm>
          <a:off x="713785" y="4229100"/>
          <a:ext cx="10236663" cy="2134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2221">
                  <a:extLst>
                    <a:ext uri="{9D8B030D-6E8A-4147-A177-3AD203B41FA5}">
                      <a16:colId xmlns:a16="http://schemas.microsoft.com/office/drawing/2014/main" val="1537026236"/>
                    </a:ext>
                  </a:extLst>
                </a:gridCol>
                <a:gridCol w="3412221">
                  <a:extLst>
                    <a:ext uri="{9D8B030D-6E8A-4147-A177-3AD203B41FA5}">
                      <a16:colId xmlns:a16="http://schemas.microsoft.com/office/drawing/2014/main" val="1589359394"/>
                    </a:ext>
                  </a:extLst>
                </a:gridCol>
                <a:gridCol w="3412221">
                  <a:extLst>
                    <a:ext uri="{9D8B030D-6E8A-4147-A177-3AD203B41FA5}">
                      <a16:colId xmlns:a16="http://schemas.microsoft.com/office/drawing/2014/main" val="1076701724"/>
                    </a:ext>
                  </a:extLst>
                </a:gridCol>
              </a:tblGrid>
              <a:tr h="2134919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MATERIE PRIME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totale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magazzino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MP: </a:t>
                      </a:r>
                      <a:r>
                        <a:rPr lang="it-IT" sz="2000" b="0" kern="1200" dirty="0">
                          <a:solidFill>
                            <a:schemeClr val="bg1"/>
                          </a:solidFill>
                          <a:effectLst/>
                        </a:rPr>
                        <a:t>2235.45 m^2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Scaffalatura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bifrontale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it-IT" sz="2000" b="0" kern="1200" dirty="0">
                          <a:solidFill>
                            <a:schemeClr val="bg1"/>
                          </a:solidFill>
                          <a:effectLst/>
                        </a:rPr>
                        <a:t>Allocazione class-</a:t>
                      </a:r>
                      <a:r>
                        <a:rPr lang="it-IT" sz="2000" b="0" kern="1200" dirty="0" err="1">
                          <a:solidFill>
                            <a:schemeClr val="bg1"/>
                          </a:solidFill>
                          <a:effectLst/>
                        </a:rPr>
                        <a:t>based</a:t>
                      </a:r>
                      <a:endParaRPr lang="it-IT" sz="2000" b="0" dirty="0">
                        <a:solidFill>
                          <a:schemeClr val="bg1"/>
                        </a:solidFill>
                      </a:endParaRPr>
                    </a:p>
                    <a:p>
                      <a:endParaRPr lang="it-IT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98535" marR="98535" marT="49267" marB="49267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BUFFER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totale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zone buffer: </a:t>
                      </a:r>
                      <a:r>
                        <a:rPr lang="it-IT" sz="2000" b="0" kern="1200" dirty="0">
                          <a:solidFill>
                            <a:schemeClr val="bg1"/>
                          </a:solidFill>
                          <a:effectLst/>
                        </a:rPr>
                        <a:t>733.81 m^2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Scaffalatura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bifrontale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Allocazione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dedicate</a:t>
                      </a:r>
                      <a:endParaRPr lang="it-IT" sz="2000" b="0" dirty="0">
                        <a:solidFill>
                          <a:schemeClr val="bg1"/>
                        </a:solidFill>
                      </a:endParaRPr>
                    </a:p>
                    <a:p>
                      <a:endParaRPr lang="it-IT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98535" marR="98535" marT="49267" marB="49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bg1"/>
                          </a:solidFill>
                        </a:rPr>
                        <a:t>PRODOTTI FINITI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Area </a:t>
                      </a: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totale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magazzino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PF: </a:t>
                      </a:r>
                      <a:r>
                        <a:rPr lang="it-IT" sz="2000" b="0" kern="1200" dirty="0">
                          <a:solidFill>
                            <a:schemeClr val="bg1"/>
                          </a:solidFill>
                          <a:effectLst/>
                        </a:rPr>
                        <a:t>1220.16 m^2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Scaffalatura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bifrontale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GB" sz="2000" b="0" dirty="0" err="1">
                          <a:solidFill>
                            <a:schemeClr val="bg1"/>
                          </a:solidFill>
                        </a:rPr>
                        <a:t>Allocazione</a:t>
                      </a:r>
                      <a:r>
                        <a:rPr lang="en-GB" sz="2000" b="0" dirty="0">
                          <a:solidFill>
                            <a:schemeClr val="bg1"/>
                          </a:solidFill>
                        </a:rPr>
                        <a:t> class-based</a:t>
                      </a:r>
                      <a:endParaRPr lang="it-IT" sz="2000" b="0" dirty="0">
                        <a:solidFill>
                          <a:schemeClr val="bg1"/>
                        </a:solidFill>
                      </a:endParaRPr>
                    </a:p>
                    <a:p>
                      <a:endParaRPr lang="it-IT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98535" marR="98535" marT="49267" marB="4926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17457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E490619-63AF-32AD-C869-B7D6A04CFB57}"/>
              </a:ext>
            </a:extLst>
          </p:cNvPr>
          <p:cNvSpPr txBox="1"/>
          <p:nvPr/>
        </p:nvSpPr>
        <p:spPr>
          <a:xfrm>
            <a:off x="3821591" y="2755563"/>
            <a:ext cx="5056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latin typeface="Impact" panose="020B0806030902050204" pitchFamily="34" charset="0"/>
              </a:rPr>
              <a:t>MAGAZZINI</a:t>
            </a:r>
            <a:endParaRPr lang="it-IT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3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amion de pompiers garé dans une station de pompiers">
            <a:extLst>
              <a:ext uri="{FF2B5EF4-FFF2-40B4-BE49-F238E27FC236}">
                <a16:creationId xmlns:a16="http://schemas.microsoft.com/office/drawing/2014/main" id="{B916CBA7-11CB-5D0C-1493-92F884CBF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0" y="0"/>
            <a:ext cx="12191998" cy="6858000"/>
          </a:xfrm>
          <a:custGeom>
            <a:avLst/>
            <a:gdLst/>
            <a:ahLst/>
            <a:cxnLst/>
            <a:rect l="l" t="t" r="r" b="b"/>
            <a:pathLst>
              <a:path w="12191998" h="6858000">
                <a:moveTo>
                  <a:pt x="8152330" y="1927311"/>
                </a:moveTo>
                <a:cubicBezTo>
                  <a:pt x="7016650" y="1927311"/>
                  <a:pt x="6096000" y="2847961"/>
                  <a:pt x="6096000" y="3983641"/>
                </a:cubicBezTo>
                <a:cubicBezTo>
                  <a:pt x="6096000" y="5119321"/>
                  <a:pt x="7016650" y="6039971"/>
                  <a:pt x="8152330" y="6039971"/>
                </a:cubicBezTo>
                <a:cubicBezTo>
                  <a:pt x="9288010" y="6039971"/>
                  <a:pt x="10208660" y="5119321"/>
                  <a:pt x="10208660" y="3983641"/>
                </a:cubicBezTo>
                <a:cubicBezTo>
                  <a:pt x="10208660" y="2847961"/>
                  <a:pt x="9288010" y="1927311"/>
                  <a:pt x="8152330" y="1927311"/>
                </a:cubicBezTo>
                <a:close/>
                <a:moveTo>
                  <a:pt x="6239571" y="429334"/>
                </a:moveTo>
                <a:cubicBezTo>
                  <a:pt x="6250245" y="563677"/>
                  <a:pt x="6260882" y="676476"/>
                  <a:pt x="6271483" y="767732"/>
                </a:cubicBezTo>
                <a:lnTo>
                  <a:pt x="6199363" y="767732"/>
                </a:lnTo>
                <a:cubicBezTo>
                  <a:pt x="6204827" y="696408"/>
                  <a:pt x="6218229" y="583609"/>
                  <a:pt x="6239571" y="429334"/>
                </a:cubicBezTo>
                <a:close/>
                <a:moveTo>
                  <a:pt x="1991421" y="429334"/>
                </a:moveTo>
                <a:cubicBezTo>
                  <a:pt x="2002095" y="563677"/>
                  <a:pt x="2012732" y="676476"/>
                  <a:pt x="2023332" y="767732"/>
                </a:cubicBezTo>
                <a:lnTo>
                  <a:pt x="1951213" y="767732"/>
                </a:lnTo>
                <a:cubicBezTo>
                  <a:pt x="1956677" y="696408"/>
                  <a:pt x="1970080" y="583609"/>
                  <a:pt x="1991421" y="429334"/>
                </a:cubicBezTo>
                <a:close/>
                <a:moveTo>
                  <a:pt x="8992116" y="387532"/>
                </a:moveTo>
                <a:cubicBezTo>
                  <a:pt x="9015008" y="387532"/>
                  <a:pt x="9030601" y="389937"/>
                  <a:pt x="9038895" y="394748"/>
                </a:cubicBezTo>
                <a:cubicBezTo>
                  <a:pt x="9047190" y="399558"/>
                  <a:pt x="9052497" y="407106"/>
                  <a:pt x="9054819" y="417390"/>
                </a:cubicBezTo>
                <a:cubicBezTo>
                  <a:pt x="9057143" y="427675"/>
                  <a:pt x="9058303" y="451064"/>
                  <a:pt x="9058303" y="487558"/>
                </a:cubicBezTo>
                <a:lnTo>
                  <a:pt x="9058303" y="800576"/>
                </a:lnTo>
                <a:cubicBezTo>
                  <a:pt x="9058303" y="854322"/>
                  <a:pt x="9054819" y="887249"/>
                  <a:pt x="9047852" y="899359"/>
                </a:cubicBezTo>
                <a:cubicBezTo>
                  <a:pt x="9040885" y="911468"/>
                  <a:pt x="9022307" y="917523"/>
                  <a:pt x="8992116" y="917523"/>
                </a:cubicBezTo>
                <a:close/>
                <a:moveTo>
                  <a:pt x="8058667" y="387532"/>
                </a:moveTo>
                <a:cubicBezTo>
                  <a:pt x="8085872" y="387532"/>
                  <a:pt x="8103787" y="391679"/>
                  <a:pt x="8112413" y="399973"/>
                </a:cubicBezTo>
                <a:cubicBezTo>
                  <a:pt x="8121038" y="408267"/>
                  <a:pt x="8125351" y="426182"/>
                  <a:pt x="8125351" y="453719"/>
                </a:cubicBezTo>
                <a:lnTo>
                  <a:pt x="8125351" y="519905"/>
                </a:lnTo>
                <a:cubicBezTo>
                  <a:pt x="8125351" y="549764"/>
                  <a:pt x="8121619" y="569421"/>
                  <a:pt x="8114154" y="578876"/>
                </a:cubicBezTo>
                <a:cubicBezTo>
                  <a:pt x="8106690" y="588331"/>
                  <a:pt x="8093336" y="593059"/>
                  <a:pt x="8074094" y="593059"/>
                </a:cubicBezTo>
                <a:cubicBezTo>
                  <a:pt x="8069781" y="593059"/>
                  <a:pt x="8064639" y="592893"/>
                  <a:pt x="8058667" y="592561"/>
                </a:cubicBezTo>
                <a:close/>
                <a:moveTo>
                  <a:pt x="2677042" y="387532"/>
                </a:moveTo>
                <a:cubicBezTo>
                  <a:pt x="2701261" y="387532"/>
                  <a:pt x="2717932" y="391513"/>
                  <a:pt x="2727056" y="399475"/>
                </a:cubicBezTo>
                <a:cubicBezTo>
                  <a:pt x="2736179" y="407438"/>
                  <a:pt x="2740741" y="424192"/>
                  <a:pt x="2740741" y="449737"/>
                </a:cubicBezTo>
                <a:lnTo>
                  <a:pt x="2740741" y="494028"/>
                </a:lnTo>
                <a:cubicBezTo>
                  <a:pt x="2740741" y="529526"/>
                  <a:pt x="2736013" y="550510"/>
                  <a:pt x="2726558" y="556980"/>
                </a:cubicBezTo>
                <a:cubicBezTo>
                  <a:pt x="2717103" y="563449"/>
                  <a:pt x="2700597" y="566684"/>
                  <a:pt x="2677042" y="566684"/>
                </a:cubicBezTo>
                <a:close/>
                <a:moveTo>
                  <a:pt x="10553509" y="369119"/>
                </a:moveTo>
                <a:cubicBezTo>
                  <a:pt x="10566448" y="369119"/>
                  <a:pt x="10574992" y="374344"/>
                  <a:pt x="10579138" y="384795"/>
                </a:cubicBezTo>
                <a:cubicBezTo>
                  <a:pt x="10583285" y="395245"/>
                  <a:pt x="10585359" y="419215"/>
                  <a:pt x="10585359" y="456704"/>
                </a:cubicBezTo>
                <a:lnTo>
                  <a:pt x="10585359" y="826952"/>
                </a:lnTo>
                <a:cubicBezTo>
                  <a:pt x="10585359" y="874394"/>
                  <a:pt x="10583368" y="904418"/>
                  <a:pt x="10579387" y="917025"/>
                </a:cubicBezTo>
                <a:cubicBezTo>
                  <a:pt x="10575406" y="929632"/>
                  <a:pt x="10566283" y="935936"/>
                  <a:pt x="10552016" y="935936"/>
                </a:cubicBezTo>
                <a:cubicBezTo>
                  <a:pt x="10538082" y="935936"/>
                  <a:pt x="10529208" y="930461"/>
                  <a:pt x="10525392" y="919513"/>
                </a:cubicBezTo>
                <a:cubicBezTo>
                  <a:pt x="10521578" y="908565"/>
                  <a:pt x="10519670" y="879702"/>
                  <a:pt x="10519670" y="832923"/>
                </a:cubicBezTo>
                <a:lnTo>
                  <a:pt x="10519670" y="456704"/>
                </a:lnTo>
                <a:cubicBezTo>
                  <a:pt x="10519670" y="415234"/>
                  <a:pt x="10522573" y="390269"/>
                  <a:pt x="10528378" y="381809"/>
                </a:cubicBezTo>
                <a:cubicBezTo>
                  <a:pt x="10534185" y="373349"/>
                  <a:pt x="10542561" y="369119"/>
                  <a:pt x="10553509" y="369119"/>
                </a:cubicBezTo>
                <a:close/>
                <a:moveTo>
                  <a:pt x="904685" y="369119"/>
                </a:moveTo>
                <a:cubicBezTo>
                  <a:pt x="917624" y="369119"/>
                  <a:pt x="926167" y="374344"/>
                  <a:pt x="930314" y="384795"/>
                </a:cubicBezTo>
                <a:cubicBezTo>
                  <a:pt x="934461" y="395245"/>
                  <a:pt x="936534" y="419215"/>
                  <a:pt x="936534" y="456704"/>
                </a:cubicBezTo>
                <a:lnTo>
                  <a:pt x="936534" y="826952"/>
                </a:lnTo>
                <a:cubicBezTo>
                  <a:pt x="936534" y="874394"/>
                  <a:pt x="934544" y="904418"/>
                  <a:pt x="930563" y="917025"/>
                </a:cubicBezTo>
                <a:cubicBezTo>
                  <a:pt x="926582" y="929632"/>
                  <a:pt x="917458" y="935936"/>
                  <a:pt x="903192" y="935936"/>
                </a:cubicBezTo>
                <a:cubicBezTo>
                  <a:pt x="889258" y="935936"/>
                  <a:pt x="880384" y="930461"/>
                  <a:pt x="876568" y="919513"/>
                </a:cubicBezTo>
                <a:cubicBezTo>
                  <a:pt x="872753" y="908565"/>
                  <a:pt x="870845" y="879702"/>
                  <a:pt x="870845" y="832923"/>
                </a:cubicBezTo>
                <a:lnTo>
                  <a:pt x="870845" y="456704"/>
                </a:lnTo>
                <a:cubicBezTo>
                  <a:pt x="870845" y="415234"/>
                  <a:pt x="873748" y="390269"/>
                  <a:pt x="879554" y="381809"/>
                </a:cubicBezTo>
                <a:cubicBezTo>
                  <a:pt x="885360" y="373349"/>
                  <a:pt x="893737" y="369119"/>
                  <a:pt x="904685" y="369119"/>
                </a:cubicBezTo>
                <a:close/>
                <a:moveTo>
                  <a:pt x="11421033" y="249684"/>
                </a:moveTo>
                <a:lnTo>
                  <a:pt x="11421033" y="1055370"/>
                </a:lnTo>
                <a:lnTo>
                  <a:pt x="11630541" y="1055370"/>
                </a:lnTo>
                <a:lnTo>
                  <a:pt x="11630541" y="249684"/>
                </a:lnTo>
                <a:close/>
                <a:moveTo>
                  <a:pt x="10868583" y="249684"/>
                </a:moveTo>
                <a:lnTo>
                  <a:pt x="10868583" y="1055370"/>
                </a:lnTo>
                <a:lnTo>
                  <a:pt x="11043754" y="1055370"/>
                </a:lnTo>
                <a:lnTo>
                  <a:pt x="11043754" y="689104"/>
                </a:lnTo>
                <a:lnTo>
                  <a:pt x="11152738" y="1055370"/>
                </a:lnTo>
                <a:lnTo>
                  <a:pt x="11336369" y="1055370"/>
                </a:lnTo>
                <a:lnTo>
                  <a:pt x="11336369" y="249684"/>
                </a:lnTo>
                <a:lnTo>
                  <a:pt x="11161198" y="249684"/>
                </a:lnTo>
                <a:lnTo>
                  <a:pt x="11161198" y="612467"/>
                </a:lnTo>
                <a:lnTo>
                  <a:pt x="11043754" y="249684"/>
                </a:lnTo>
                <a:close/>
                <a:moveTo>
                  <a:pt x="10030383" y="249684"/>
                </a:moveTo>
                <a:lnTo>
                  <a:pt x="10030383" y="1055370"/>
                </a:lnTo>
                <a:lnTo>
                  <a:pt x="10239891" y="1055370"/>
                </a:lnTo>
                <a:lnTo>
                  <a:pt x="10239891" y="249684"/>
                </a:lnTo>
                <a:close/>
                <a:moveTo>
                  <a:pt x="9613414" y="249684"/>
                </a:moveTo>
                <a:lnTo>
                  <a:pt x="9613414" y="410921"/>
                </a:lnTo>
                <a:lnTo>
                  <a:pt x="9755741" y="410921"/>
                </a:lnTo>
                <a:lnTo>
                  <a:pt x="9594504" y="938424"/>
                </a:lnTo>
                <a:lnTo>
                  <a:pt x="9594504" y="1055370"/>
                </a:lnTo>
                <a:lnTo>
                  <a:pt x="9980675" y="1055370"/>
                </a:lnTo>
                <a:lnTo>
                  <a:pt x="9980675" y="894134"/>
                </a:lnTo>
                <a:lnTo>
                  <a:pt x="9824648" y="894134"/>
                </a:lnTo>
                <a:lnTo>
                  <a:pt x="9980675" y="410921"/>
                </a:lnTo>
                <a:lnTo>
                  <a:pt x="9980675" y="249684"/>
                </a:lnTo>
                <a:close/>
                <a:moveTo>
                  <a:pt x="9344584" y="249684"/>
                </a:moveTo>
                <a:lnTo>
                  <a:pt x="9344584" y="1055370"/>
                </a:lnTo>
                <a:lnTo>
                  <a:pt x="9554092" y="1055370"/>
                </a:lnTo>
                <a:lnTo>
                  <a:pt x="9554092" y="249684"/>
                </a:lnTo>
                <a:close/>
                <a:moveTo>
                  <a:pt x="8782608" y="249684"/>
                </a:moveTo>
                <a:lnTo>
                  <a:pt x="8782608" y="1055370"/>
                </a:lnTo>
                <a:lnTo>
                  <a:pt x="9046857" y="1055370"/>
                </a:lnTo>
                <a:cubicBezTo>
                  <a:pt x="9096954" y="1055370"/>
                  <a:pt x="9134442" y="1052633"/>
                  <a:pt x="9159325" y="1047159"/>
                </a:cubicBezTo>
                <a:cubicBezTo>
                  <a:pt x="9184207" y="1041685"/>
                  <a:pt x="9205108" y="1032064"/>
                  <a:pt x="9222028" y="1018296"/>
                </a:cubicBezTo>
                <a:cubicBezTo>
                  <a:pt x="9238948" y="1004528"/>
                  <a:pt x="9250809" y="985451"/>
                  <a:pt x="9257609" y="961067"/>
                </a:cubicBezTo>
                <a:cubicBezTo>
                  <a:pt x="9264411" y="936682"/>
                  <a:pt x="9267811" y="888328"/>
                  <a:pt x="9267811" y="816003"/>
                </a:cubicBezTo>
                <a:lnTo>
                  <a:pt x="9267811" y="533839"/>
                </a:lnTo>
                <a:cubicBezTo>
                  <a:pt x="9267811" y="457534"/>
                  <a:pt x="9265489" y="406359"/>
                  <a:pt x="9260844" y="380316"/>
                </a:cubicBezTo>
                <a:cubicBezTo>
                  <a:pt x="9256200" y="354273"/>
                  <a:pt x="9244588" y="330634"/>
                  <a:pt x="9226009" y="309402"/>
                </a:cubicBezTo>
                <a:cubicBezTo>
                  <a:pt x="9207431" y="288169"/>
                  <a:pt x="9180309" y="272908"/>
                  <a:pt x="9144644" y="263618"/>
                </a:cubicBezTo>
                <a:cubicBezTo>
                  <a:pt x="9108980" y="254329"/>
                  <a:pt x="9040554" y="249684"/>
                  <a:pt x="8939366" y="249684"/>
                </a:cubicBezTo>
                <a:close/>
                <a:moveTo>
                  <a:pt x="8363509" y="249684"/>
                </a:moveTo>
                <a:lnTo>
                  <a:pt x="8363509" y="1055370"/>
                </a:lnTo>
                <a:lnTo>
                  <a:pt x="8726788" y="1055370"/>
                </a:lnTo>
                <a:lnTo>
                  <a:pt x="8726788" y="894134"/>
                </a:lnTo>
                <a:lnTo>
                  <a:pt x="8573016" y="894134"/>
                </a:lnTo>
                <a:lnTo>
                  <a:pt x="8573016" y="716972"/>
                </a:lnTo>
                <a:lnTo>
                  <a:pt x="8703897" y="716972"/>
                </a:lnTo>
                <a:lnTo>
                  <a:pt x="8703897" y="563698"/>
                </a:lnTo>
                <a:lnTo>
                  <a:pt x="8573016" y="563698"/>
                </a:lnTo>
                <a:lnTo>
                  <a:pt x="8573016" y="410921"/>
                </a:lnTo>
                <a:lnTo>
                  <a:pt x="8712854" y="410921"/>
                </a:lnTo>
                <a:lnTo>
                  <a:pt x="8712854" y="249684"/>
                </a:lnTo>
                <a:close/>
                <a:moveTo>
                  <a:pt x="7849159" y="249684"/>
                </a:moveTo>
                <a:lnTo>
                  <a:pt x="7849159" y="1055370"/>
                </a:lnTo>
                <a:lnTo>
                  <a:pt x="8058667" y="1055370"/>
                </a:lnTo>
                <a:lnTo>
                  <a:pt x="8058667" y="730906"/>
                </a:lnTo>
                <a:lnTo>
                  <a:pt x="8114901" y="730906"/>
                </a:lnTo>
                <a:cubicBezTo>
                  <a:pt x="8160684" y="730906"/>
                  <a:pt x="8197759" y="724603"/>
                  <a:pt x="8226124" y="711996"/>
                </a:cubicBezTo>
                <a:cubicBezTo>
                  <a:pt x="8254490" y="699389"/>
                  <a:pt x="8273981" y="681308"/>
                  <a:pt x="8284597" y="657753"/>
                </a:cubicBezTo>
                <a:cubicBezTo>
                  <a:pt x="8295214" y="634197"/>
                  <a:pt x="8300522" y="596708"/>
                  <a:pt x="8300522" y="545285"/>
                </a:cubicBezTo>
                <a:lnTo>
                  <a:pt x="8300522" y="475117"/>
                </a:lnTo>
                <a:cubicBezTo>
                  <a:pt x="8300522" y="424689"/>
                  <a:pt x="8297785" y="387449"/>
                  <a:pt x="8292311" y="363396"/>
                </a:cubicBezTo>
                <a:cubicBezTo>
                  <a:pt x="8286837" y="339343"/>
                  <a:pt x="8276386" y="318857"/>
                  <a:pt x="8260959" y="301937"/>
                </a:cubicBezTo>
                <a:cubicBezTo>
                  <a:pt x="8245532" y="285017"/>
                  <a:pt x="8222475" y="272078"/>
                  <a:pt x="8191787" y="263121"/>
                </a:cubicBezTo>
                <a:cubicBezTo>
                  <a:pt x="8161099" y="254163"/>
                  <a:pt x="8117223" y="249684"/>
                  <a:pt x="8060160" y="249684"/>
                </a:cubicBezTo>
                <a:close/>
                <a:moveTo>
                  <a:pt x="6725209" y="249684"/>
                </a:moveTo>
                <a:lnTo>
                  <a:pt x="6725209" y="1055370"/>
                </a:lnTo>
                <a:lnTo>
                  <a:pt x="7088489" y="1055370"/>
                </a:lnTo>
                <a:lnTo>
                  <a:pt x="7088489" y="894134"/>
                </a:lnTo>
                <a:lnTo>
                  <a:pt x="6934717" y="894134"/>
                </a:lnTo>
                <a:lnTo>
                  <a:pt x="6934717" y="716972"/>
                </a:lnTo>
                <a:lnTo>
                  <a:pt x="7065597" y="716972"/>
                </a:lnTo>
                <a:lnTo>
                  <a:pt x="7065597" y="563698"/>
                </a:lnTo>
                <a:lnTo>
                  <a:pt x="6934717" y="563698"/>
                </a:lnTo>
                <a:lnTo>
                  <a:pt x="6934717" y="410921"/>
                </a:lnTo>
                <a:lnTo>
                  <a:pt x="7074555" y="410921"/>
                </a:lnTo>
                <a:lnTo>
                  <a:pt x="7074555" y="249684"/>
                </a:lnTo>
                <a:close/>
                <a:moveTo>
                  <a:pt x="6079703" y="249684"/>
                </a:moveTo>
                <a:lnTo>
                  <a:pt x="5972834" y="1055370"/>
                </a:lnTo>
                <a:lnTo>
                  <a:pt x="6189434" y="1055370"/>
                </a:lnTo>
                <a:lnTo>
                  <a:pt x="6202030" y="910556"/>
                </a:lnTo>
                <a:lnTo>
                  <a:pt x="6276972" y="910556"/>
                </a:lnTo>
                <a:lnTo>
                  <a:pt x="6288216" y="1055370"/>
                </a:lnTo>
                <a:lnTo>
                  <a:pt x="6502327" y="1055370"/>
                </a:lnTo>
                <a:lnTo>
                  <a:pt x="6382519" y="249684"/>
                </a:lnTo>
                <a:close/>
                <a:moveTo>
                  <a:pt x="5448710" y="249684"/>
                </a:moveTo>
                <a:lnTo>
                  <a:pt x="5569762" y="1055370"/>
                </a:lnTo>
                <a:lnTo>
                  <a:pt x="5888005" y="1055370"/>
                </a:lnTo>
                <a:lnTo>
                  <a:pt x="5994626" y="249684"/>
                </a:lnTo>
                <a:lnTo>
                  <a:pt x="5773672" y="249684"/>
                </a:lnTo>
                <a:lnTo>
                  <a:pt x="5759124" y="399506"/>
                </a:lnTo>
                <a:cubicBezTo>
                  <a:pt x="5746967" y="519921"/>
                  <a:pt x="5735477" y="657758"/>
                  <a:pt x="5724654" y="813017"/>
                </a:cubicBezTo>
                <a:cubicBezTo>
                  <a:pt x="5713675" y="659396"/>
                  <a:pt x="5695344" y="471618"/>
                  <a:pt x="5669665" y="249684"/>
                </a:cubicBezTo>
                <a:close/>
                <a:moveTo>
                  <a:pt x="5210734" y="249684"/>
                </a:moveTo>
                <a:lnTo>
                  <a:pt x="5210734" y="1055370"/>
                </a:lnTo>
                <a:lnTo>
                  <a:pt x="5420242" y="1055370"/>
                </a:lnTo>
                <a:lnTo>
                  <a:pt x="5420242" y="249684"/>
                </a:lnTo>
                <a:close/>
                <a:moveTo>
                  <a:pt x="4708179" y="249684"/>
                </a:moveTo>
                <a:lnTo>
                  <a:pt x="4708179" y="410921"/>
                </a:lnTo>
                <a:lnTo>
                  <a:pt x="4832092" y="410921"/>
                </a:lnTo>
                <a:lnTo>
                  <a:pt x="4832092" y="1055370"/>
                </a:lnTo>
                <a:lnTo>
                  <a:pt x="5041600" y="1055370"/>
                </a:lnTo>
                <a:lnTo>
                  <a:pt x="5041600" y="410921"/>
                </a:lnTo>
                <a:lnTo>
                  <a:pt x="5166011" y="410921"/>
                </a:lnTo>
                <a:lnTo>
                  <a:pt x="5166011" y="249684"/>
                </a:lnTo>
                <a:close/>
                <a:moveTo>
                  <a:pt x="4241454" y="249684"/>
                </a:moveTo>
                <a:lnTo>
                  <a:pt x="4241454" y="410921"/>
                </a:lnTo>
                <a:lnTo>
                  <a:pt x="4365367" y="410921"/>
                </a:lnTo>
                <a:lnTo>
                  <a:pt x="4365367" y="1055370"/>
                </a:lnTo>
                <a:lnTo>
                  <a:pt x="4574875" y="1055370"/>
                </a:lnTo>
                <a:lnTo>
                  <a:pt x="4574875" y="410921"/>
                </a:lnTo>
                <a:lnTo>
                  <a:pt x="4699286" y="410921"/>
                </a:lnTo>
                <a:lnTo>
                  <a:pt x="4699286" y="249684"/>
                </a:lnTo>
                <a:close/>
                <a:moveTo>
                  <a:pt x="3867709" y="249684"/>
                </a:moveTo>
                <a:lnTo>
                  <a:pt x="3867709" y="1055370"/>
                </a:lnTo>
                <a:lnTo>
                  <a:pt x="4230989" y="1055370"/>
                </a:lnTo>
                <a:lnTo>
                  <a:pt x="4230989" y="894134"/>
                </a:lnTo>
                <a:lnTo>
                  <a:pt x="4077217" y="894134"/>
                </a:lnTo>
                <a:lnTo>
                  <a:pt x="4077217" y="716972"/>
                </a:lnTo>
                <a:lnTo>
                  <a:pt x="4208098" y="716972"/>
                </a:lnTo>
                <a:lnTo>
                  <a:pt x="4208098" y="563698"/>
                </a:lnTo>
                <a:lnTo>
                  <a:pt x="4077217" y="563698"/>
                </a:lnTo>
                <a:lnTo>
                  <a:pt x="4077217" y="410921"/>
                </a:lnTo>
                <a:lnTo>
                  <a:pt x="4217055" y="410921"/>
                </a:lnTo>
                <a:lnTo>
                  <a:pt x="4217055" y="249684"/>
                </a:lnTo>
                <a:close/>
                <a:moveTo>
                  <a:pt x="3019984" y="249684"/>
                </a:moveTo>
                <a:lnTo>
                  <a:pt x="3019984" y="1055370"/>
                </a:lnTo>
                <a:lnTo>
                  <a:pt x="3229492" y="1055370"/>
                </a:lnTo>
                <a:lnTo>
                  <a:pt x="3229492" y="249684"/>
                </a:lnTo>
                <a:close/>
                <a:moveTo>
                  <a:pt x="2467534" y="249684"/>
                </a:moveTo>
                <a:lnTo>
                  <a:pt x="2467534" y="1055370"/>
                </a:lnTo>
                <a:lnTo>
                  <a:pt x="2677042" y="1055370"/>
                </a:lnTo>
                <a:lnTo>
                  <a:pt x="2677042" y="692090"/>
                </a:lnTo>
                <a:cubicBezTo>
                  <a:pt x="2705906" y="692090"/>
                  <a:pt x="2723737" y="697232"/>
                  <a:pt x="2730539" y="707517"/>
                </a:cubicBezTo>
                <a:cubicBezTo>
                  <a:pt x="2737340" y="717802"/>
                  <a:pt x="2740741" y="744508"/>
                  <a:pt x="2740741" y="787638"/>
                </a:cubicBezTo>
                <a:lnTo>
                  <a:pt x="2740741" y="1055370"/>
                </a:lnTo>
                <a:lnTo>
                  <a:pt x="2935319" y="1055370"/>
                </a:lnTo>
                <a:lnTo>
                  <a:pt x="2935319" y="842876"/>
                </a:lnTo>
                <a:cubicBezTo>
                  <a:pt x="2935319" y="777851"/>
                  <a:pt x="2933577" y="738122"/>
                  <a:pt x="2930094" y="723690"/>
                </a:cubicBezTo>
                <a:cubicBezTo>
                  <a:pt x="2926611" y="709259"/>
                  <a:pt x="2917736" y="693417"/>
                  <a:pt x="2903470" y="676165"/>
                </a:cubicBezTo>
                <a:cubicBezTo>
                  <a:pt x="2889204" y="658914"/>
                  <a:pt x="2861336" y="645146"/>
                  <a:pt x="2819866" y="634861"/>
                </a:cubicBezTo>
                <a:cubicBezTo>
                  <a:pt x="2865650" y="630548"/>
                  <a:pt x="2896338" y="617609"/>
                  <a:pt x="2911930" y="596045"/>
                </a:cubicBezTo>
                <a:cubicBezTo>
                  <a:pt x="2927523" y="574480"/>
                  <a:pt x="2935319" y="532346"/>
                  <a:pt x="2935319" y="469643"/>
                </a:cubicBezTo>
                <a:cubicBezTo>
                  <a:pt x="2935319" y="400968"/>
                  <a:pt x="2924288" y="350955"/>
                  <a:pt x="2902226" y="319603"/>
                </a:cubicBezTo>
                <a:cubicBezTo>
                  <a:pt x="2880164" y="288252"/>
                  <a:pt x="2851632" y="268761"/>
                  <a:pt x="2816632" y="261130"/>
                </a:cubicBezTo>
                <a:cubicBezTo>
                  <a:pt x="2781630" y="253500"/>
                  <a:pt x="2714697" y="249684"/>
                  <a:pt x="2615832" y="249684"/>
                </a:cubicBezTo>
                <a:close/>
                <a:moveTo>
                  <a:pt x="1831553" y="249684"/>
                </a:moveTo>
                <a:lnTo>
                  <a:pt x="1724684" y="1055370"/>
                </a:lnTo>
                <a:lnTo>
                  <a:pt x="1941284" y="1055370"/>
                </a:lnTo>
                <a:lnTo>
                  <a:pt x="1953880" y="910556"/>
                </a:lnTo>
                <a:lnTo>
                  <a:pt x="2028822" y="910556"/>
                </a:lnTo>
                <a:lnTo>
                  <a:pt x="2040066" y="1055370"/>
                </a:lnTo>
                <a:lnTo>
                  <a:pt x="2254177" y="1055370"/>
                </a:lnTo>
                <a:lnTo>
                  <a:pt x="2134369" y="249684"/>
                </a:lnTo>
                <a:close/>
                <a:moveTo>
                  <a:pt x="1219759" y="249684"/>
                </a:moveTo>
                <a:lnTo>
                  <a:pt x="1219759" y="1055370"/>
                </a:lnTo>
                <a:lnTo>
                  <a:pt x="1394930" y="1055370"/>
                </a:lnTo>
                <a:lnTo>
                  <a:pt x="1394930" y="689104"/>
                </a:lnTo>
                <a:lnTo>
                  <a:pt x="1503914" y="1055370"/>
                </a:lnTo>
                <a:lnTo>
                  <a:pt x="1687544" y="1055370"/>
                </a:lnTo>
                <a:lnTo>
                  <a:pt x="1687544" y="249684"/>
                </a:lnTo>
                <a:lnTo>
                  <a:pt x="1512374" y="249684"/>
                </a:lnTo>
                <a:lnTo>
                  <a:pt x="1512374" y="612467"/>
                </a:lnTo>
                <a:lnTo>
                  <a:pt x="1394930" y="249684"/>
                </a:lnTo>
                <a:close/>
                <a:moveTo>
                  <a:pt x="250339" y="249684"/>
                </a:moveTo>
                <a:lnTo>
                  <a:pt x="250339" y="410921"/>
                </a:lnTo>
                <a:lnTo>
                  <a:pt x="392665" y="410921"/>
                </a:lnTo>
                <a:lnTo>
                  <a:pt x="231429" y="938424"/>
                </a:lnTo>
                <a:lnTo>
                  <a:pt x="231429" y="1055370"/>
                </a:lnTo>
                <a:lnTo>
                  <a:pt x="617600" y="1055370"/>
                </a:lnTo>
                <a:lnTo>
                  <a:pt x="617600" y="894134"/>
                </a:lnTo>
                <a:lnTo>
                  <a:pt x="461573" y="894134"/>
                </a:lnTo>
                <a:lnTo>
                  <a:pt x="617600" y="410921"/>
                </a:lnTo>
                <a:lnTo>
                  <a:pt x="617600" y="249684"/>
                </a:lnTo>
                <a:close/>
                <a:moveTo>
                  <a:pt x="10552514" y="232765"/>
                </a:moveTo>
                <a:cubicBezTo>
                  <a:pt x="10507063" y="232765"/>
                  <a:pt x="10467252" y="240229"/>
                  <a:pt x="10433079" y="255159"/>
                </a:cubicBezTo>
                <a:cubicBezTo>
                  <a:pt x="10398908" y="270088"/>
                  <a:pt x="10371787" y="291487"/>
                  <a:pt x="10351715" y="319355"/>
                </a:cubicBezTo>
                <a:cubicBezTo>
                  <a:pt x="10331644" y="347223"/>
                  <a:pt x="10319700" y="377994"/>
                  <a:pt x="10315884" y="411668"/>
                </a:cubicBezTo>
                <a:cubicBezTo>
                  <a:pt x="10312069" y="445341"/>
                  <a:pt x="10310161" y="502654"/>
                  <a:pt x="10310161" y="583604"/>
                </a:cubicBezTo>
                <a:lnTo>
                  <a:pt x="10310161" y="721451"/>
                </a:lnTo>
                <a:cubicBezTo>
                  <a:pt x="10310161" y="804392"/>
                  <a:pt x="10312152" y="862450"/>
                  <a:pt x="10316133" y="895626"/>
                </a:cubicBezTo>
                <a:cubicBezTo>
                  <a:pt x="10320114" y="928803"/>
                  <a:pt x="10332555" y="959491"/>
                  <a:pt x="10353456" y="987691"/>
                </a:cubicBezTo>
                <a:cubicBezTo>
                  <a:pt x="10374357" y="1015890"/>
                  <a:pt x="10401977" y="1037040"/>
                  <a:pt x="10436314" y="1051140"/>
                </a:cubicBezTo>
                <a:cubicBezTo>
                  <a:pt x="10470652" y="1065240"/>
                  <a:pt x="10509385" y="1072290"/>
                  <a:pt x="10552514" y="1072290"/>
                </a:cubicBezTo>
                <a:cubicBezTo>
                  <a:pt x="10597966" y="1072290"/>
                  <a:pt x="10637777" y="1064825"/>
                  <a:pt x="10671949" y="1049896"/>
                </a:cubicBezTo>
                <a:cubicBezTo>
                  <a:pt x="10706121" y="1034967"/>
                  <a:pt x="10733243" y="1013568"/>
                  <a:pt x="10753313" y="985700"/>
                </a:cubicBezTo>
                <a:cubicBezTo>
                  <a:pt x="10773385" y="957832"/>
                  <a:pt x="10785329" y="927061"/>
                  <a:pt x="10789144" y="893387"/>
                </a:cubicBezTo>
                <a:cubicBezTo>
                  <a:pt x="10792960" y="859713"/>
                  <a:pt x="10794867" y="802401"/>
                  <a:pt x="10794867" y="721451"/>
                </a:cubicBezTo>
                <a:lnTo>
                  <a:pt x="10794867" y="583604"/>
                </a:lnTo>
                <a:cubicBezTo>
                  <a:pt x="10794867" y="500663"/>
                  <a:pt x="10792876" y="442604"/>
                  <a:pt x="10788895" y="409428"/>
                </a:cubicBezTo>
                <a:cubicBezTo>
                  <a:pt x="10784914" y="376252"/>
                  <a:pt x="10772473" y="345564"/>
                  <a:pt x="10751572" y="317364"/>
                </a:cubicBezTo>
                <a:cubicBezTo>
                  <a:pt x="10730671" y="289164"/>
                  <a:pt x="10703051" y="268014"/>
                  <a:pt x="10668714" y="253914"/>
                </a:cubicBezTo>
                <a:cubicBezTo>
                  <a:pt x="10634376" y="239814"/>
                  <a:pt x="10595644" y="232765"/>
                  <a:pt x="10552514" y="232765"/>
                </a:cubicBezTo>
                <a:close/>
                <a:moveTo>
                  <a:pt x="7535290" y="232765"/>
                </a:moveTo>
                <a:cubicBezTo>
                  <a:pt x="7485525" y="232765"/>
                  <a:pt x="7443059" y="240810"/>
                  <a:pt x="7407893" y="256900"/>
                </a:cubicBezTo>
                <a:cubicBezTo>
                  <a:pt x="7372726" y="272991"/>
                  <a:pt x="7347263" y="295302"/>
                  <a:pt x="7331504" y="323833"/>
                </a:cubicBezTo>
                <a:cubicBezTo>
                  <a:pt x="7315746" y="352365"/>
                  <a:pt x="7307866" y="397485"/>
                  <a:pt x="7307866" y="459193"/>
                </a:cubicBezTo>
                <a:cubicBezTo>
                  <a:pt x="7307866" y="501990"/>
                  <a:pt x="7313423" y="537157"/>
                  <a:pt x="7324537" y="564693"/>
                </a:cubicBezTo>
                <a:cubicBezTo>
                  <a:pt x="7335651" y="592229"/>
                  <a:pt x="7349668" y="613794"/>
                  <a:pt x="7366588" y="629387"/>
                </a:cubicBezTo>
                <a:cubicBezTo>
                  <a:pt x="7383508" y="644980"/>
                  <a:pt x="7418011" y="670028"/>
                  <a:pt x="7470098" y="704531"/>
                </a:cubicBezTo>
                <a:cubicBezTo>
                  <a:pt x="7522185" y="738703"/>
                  <a:pt x="7554864" y="763087"/>
                  <a:pt x="7568134" y="777685"/>
                </a:cubicBezTo>
                <a:cubicBezTo>
                  <a:pt x="7581073" y="792282"/>
                  <a:pt x="7587542" y="823302"/>
                  <a:pt x="7587542" y="870744"/>
                </a:cubicBezTo>
                <a:cubicBezTo>
                  <a:pt x="7587542" y="892309"/>
                  <a:pt x="7584141" y="908565"/>
                  <a:pt x="7577341" y="919513"/>
                </a:cubicBezTo>
                <a:cubicBezTo>
                  <a:pt x="7570539" y="930461"/>
                  <a:pt x="7560172" y="935936"/>
                  <a:pt x="7546238" y="935936"/>
                </a:cubicBezTo>
                <a:cubicBezTo>
                  <a:pt x="7532304" y="935936"/>
                  <a:pt x="7522600" y="931623"/>
                  <a:pt x="7517126" y="922997"/>
                </a:cubicBezTo>
                <a:cubicBezTo>
                  <a:pt x="7511652" y="914371"/>
                  <a:pt x="7508915" y="894963"/>
                  <a:pt x="7508915" y="864772"/>
                </a:cubicBezTo>
                <a:lnTo>
                  <a:pt x="7508915" y="766737"/>
                </a:lnTo>
                <a:lnTo>
                  <a:pt x="7314336" y="766737"/>
                </a:lnTo>
                <a:lnTo>
                  <a:pt x="7314336" y="819487"/>
                </a:lnTo>
                <a:cubicBezTo>
                  <a:pt x="7314336" y="879868"/>
                  <a:pt x="7320473" y="926480"/>
                  <a:pt x="7332749" y="959325"/>
                </a:cubicBezTo>
                <a:cubicBezTo>
                  <a:pt x="7345023" y="992169"/>
                  <a:pt x="7370984" y="1019208"/>
                  <a:pt x="7410630" y="1040441"/>
                </a:cubicBezTo>
                <a:cubicBezTo>
                  <a:pt x="7450275" y="1061674"/>
                  <a:pt x="7498132" y="1072290"/>
                  <a:pt x="7554200" y="1072290"/>
                </a:cubicBezTo>
                <a:cubicBezTo>
                  <a:pt x="7605291" y="1072290"/>
                  <a:pt x="7650079" y="1063084"/>
                  <a:pt x="7688564" y="1044671"/>
                </a:cubicBezTo>
                <a:cubicBezTo>
                  <a:pt x="7727048" y="1026258"/>
                  <a:pt x="7753009" y="1003449"/>
                  <a:pt x="7766445" y="976245"/>
                </a:cubicBezTo>
                <a:cubicBezTo>
                  <a:pt x="7779882" y="949040"/>
                  <a:pt x="7786600" y="906740"/>
                  <a:pt x="7786600" y="849345"/>
                </a:cubicBezTo>
                <a:cubicBezTo>
                  <a:pt x="7786600" y="770386"/>
                  <a:pt x="7774490" y="713157"/>
                  <a:pt x="7750272" y="677658"/>
                </a:cubicBezTo>
                <a:cubicBezTo>
                  <a:pt x="7726053" y="642160"/>
                  <a:pt x="7667313" y="596734"/>
                  <a:pt x="7574052" y="541382"/>
                </a:cubicBezTo>
                <a:cubicBezTo>
                  <a:pt x="7541528" y="522155"/>
                  <a:pt x="7521794" y="505735"/>
                  <a:pt x="7514847" y="492123"/>
                </a:cubicBezTo>
                <a:cubicBezTo>
                  <a:pt x="7507575" y="478510"/>
                  <a:pt x="7503938" y="458259"/>
                  <a:pt x="7503938" y="431371"/>
                </a:cubicBezTo>
                <a:cubicBezTo>
                  <a:pt x="7503938" y="410455"/>
                  <a:pt x="7507173" y="394850"/>
                  <a:pt x="7513642" y="384558"/>
                </a:cubicBezTo>
                <a:cubicBezTo>
                  <a:pt x="7520112" y="374265"/>
                  <a:pt x="7529649" y="369119"/>
                  <a:pt x="7542257" y="369119"/>
                </a:cubicBezTo>
                <a:cubicBezTo>
                  <a:pt x="7553868" y="369119"/>
                  <a:pt x="7562163" y="372934"/>
                  <a:pt x="7567139" y="380565"/>
                </a:cubicBezTo>
                <a:cubicBezTo>
                  <a:pt x="7572115" y="388195"/>
                  <a:pt x="7574604" y="405945"/>
                  <a:pt x="7574604" y="433813"/>
                </a:cubicBezTo>
                <a:lnTo>
                  <a:pt x="7574604" y="493530"/>
                </a:lnTo>
                <a:lnTo>
                  <a:pt x="7769182" y="493530"/>
                </a:lnTo>
                <a:lnTo>
                  <a:pt x="7769182" y="461681"/>
                </a:lnTo>
                <a:cubicBezTo>
                  <a:pt x="7769182" y="397651"/>
                  <a:pt x="7762962" y="352282"/>
                  <a:pt x="7750521" y="325575"/>
                </a:cubicBezTo>
                <a:cubicBezTo>
                  <a:pt x="7738080" y="298868"/>
                  <a:pt x="7712700" y="276723"/>
                  <a:pt x="7674381" y="259140"/>
                </a:cubicBezTo>
                <a:cubicBezTo>
                  <a:pt x="7636063" y="241556"/>
                  <a:pt x="7589699" y="232765"/>
                  <a:pt x="7535290" y="232765"/>
                </a:cubicBezTo>
                <a:close/>
                <a:moveTo>
                  <a:pt x="3544106" y="232765"/>
                </a:moveTo>
                <a:cubicBezTo>
                  <a:pt x="3498654" y="232765"/>
                  <a:pt x="3458428" y="240478"/>
                  <a:pt x="3423427" y="255905"/>
                </a:cubicBezTo>
                <a:cubicBezTo>
                  <a:pt x="3388426" y="271332"/>
                  <a:pt x="3361056" y="292482"/>
                  <a:pt x="3341316" y="319355"/>
                </a:cubicBezTo>
                <a:cubicBezTo>
                  <a:pt x="3321576" y="346227"/>
                  <a:pt x="3309716" y="374178"/>
                  <a:pt x="3305734" y="403208"/>
                </a:cubicBezTo>
                <a:cubicBezTo>
                  <a:pt x="3301753" y="432237"/>
                  <a:pt x="3299762" y="475781"/>
                  <a:pt x="3299762" y="533839"/>
                </a:cubicBezTo>
                <a:lnTo>
                  <a:pt x="3299762" y="769225"/>
                </a:lnTo>
                <a:cubicBezTo>
                  <a:pt x="3299762" y="848184"/>
                  <a:pt x="3306232" y="907321"/>
                  <a:pt x="3319171" y="946635"/>
                </a:cubicBezTo>
                <a:cubicBezTo>
                  <a:pt x="3332109" y="985949"/>
                  <a:pt x="3358485" y="1016720"/>
                  <a:pt x="3398296" y="1038948"/>
                </a:cubicBezTo>
                <a:cubicBezTo>
                  <a:pt x="3438107" y="1061176"/>
                  <a:pt x="3488701" y="1072290"/>
                  <a:pt x="3550078" y="1072290"/>
                </a:cubicBezTo>
                <a:cubicBezTo>
                  <a:pt x="3609131" y="1072290"/>
                  <a:pt x="3658813" y="1059166"/>
                  <a:pt x="3699122" y="1032918"/>
                </a:cubicBezTo>
                <a:cubicBezTo>
                  <a:pt x="3739431" y="1006670"/>
                  <a:pt x="3765475" y="976102"/>
                  <a:pt x="3777252" y="941215"/>
                </a:cubicBezTo>
                <a:cubicBezTo>
                  <a:pt x="3789029" y="906328"/>
                  <a:pt x="3794918" y="847189"/>
                  <a:pt x="3794918" y="763797"/>
                </a:cubicBezTo>
                <a:lnTo>
                  <a:pt x="3794918" y="732399"/>
                </a:lnTo>
                <a:lnTo>
                  <a:pt x="3585410" y="732399"/>
                </a:lnTo>
                <a:lnTo>
                  <a:pt x="3585410" y="833670"/>
                </a:lnTo>
                <a:cubicBezTo>
                  <a:pt x="3585410" y="877903"/>
                  <a:pt x="3583005" y="906006"/>
                  <a:pt x="3578194" y="917978"/>
                </a:cubicBezTo>
                <a:cubicBezTo>
                  <a:pt x="3573384" y="929950"/>
                  <a:pt x="3563182" y="935936"/>
                  <a:pt x="3547589" y="935936"/>
                </a:cubicBezTo>
                <a:cubicBezTo>
                  <a:pt x="3531333" y="935936"/>
                  <a:pt x="3520883" y="929964"/>
                  <a:pt x="3516238" y="918020"/>
                </a:cubicBezTo>
                <a:cubicBezTo>
                  <a:pt x="3511593" y="906077"/>
                  <a:pt x="3509271" y="880531"/>
                  <a:pt x="3509271" y="841383"/>
                </a:cubicBezTo>
                <a:lnTo>
                  <a:pt x="3509271" y="467155"/>
                </a:lnTo>
                <a:cubicBezTo>
                  <a:pt x="3509271" y="426348"/>
                  <a:pt x="3511593" y="399807"/>
                  <a:pt x="3516238" y="387532"/>
                </a:cubicBezTo>
                <a:cubicBezTo>
                  <a:pt x="3520882" y="375257"/>
                  <a:pt x="3531830" y="369119"/>
                  <a:pt x="3549082" y="369119"/>
                </a:cubicBezTo>
                <a:cubicBezTo>
                  <a:pt x="3564343" y="369119"/>
                  <a:pt x="3574213" y="374168"/>
                  <a:pt x="3578692" y="384266"/>
                </a:cubicBezTo>
                <a:cubicBezTo>
                  <a:pt x="3583171" y="394364"/>
                  <a:pt x="3585410" y="419772"/>
                  <a:pt x="3585410" y="460491"/>
                </a:cubicBezTo>
                <a:lnTo>
                  <a:pt x="3585410" y="600523"/>
                </a:lnTo>
                <a:lnTo>
                  <a:pt x="3794918" y="600523"/>
                </a:lnTo>
                <a:lnTo>
                  <a:pt x="3794918" y="523987"/>
                </a:lnTo>
                <a:cubicBezTo>
                  <a:pt x="3794918" y="448781"/>
                  <a:pt x="3788615" y="393370"/>
                  <a:pt x="3776008" y="357755"/>
                </a:cubicBezTo>
                <a:cubicBezTo>
                  <a:pt x="3763401" y="322140"/>
                  <a:pt x="3737026" y="292404"/>
                  <a:pt x="3696883" y="268548"/>
                </a:cubicBezTo>
                <a:cubicBezTo>
                  <a:pt x="3656739" y="244692"/>
                  <a:pt x="3605813" y="232765"/>
                  <a:pt x="3544106" y="232765"/>
                </a:cubicBezTo>
                <a:close/>
                <a:moveTo>
                  <a:pt x="903690" y="232765"/>
                </a:moveTo>
                <a:cubicBezTo>
                  <a:pt x="858239" y="232765"/>
                  <a:pt x="818427" y="240229"/>
                  <a:pt x="784255" y="255159"/>
                </a:cubicBezTo>
                <a:cubicBezTo>
                  <a:pt x="750084" y="270088"/>
                  <a:pt x="722962" y="291487"/>
                  <a:pt x="702891" y="319355"/>
                </a:cubicBezTo>
                <a:cubicBezTo>
                  <a:pt x="682819" y="347223"/>
                  <a:pt x="670875" y="377994"/>
                  <a:pt x="667060" y="411668"/>
                </a:cubicBezTo>
                <a:cubicBezTo>
                  <a:pt x="663245" y="445341"/>
                  <a:pt x="661337" y="502654"/>
                  <a:pt x="661337" y="583604"/>
                </a:cubicBezTo>
                <a:lnTo>
                  <a:pt x="661337" y="721451"/>
                </a:lnTo>
                <a:cubicBezTo>
                  <a:pt x="661337" y="804392"/>
                  <a:pt x="663328" y="862450"/>
                  <a:pt x="667309" y="895626"/>
                </a:cubicBezTo>
                <a:cubicBezTo>
                  <a:pt x="671290" y="928803"/>
                  <a:pt x="683731" y="959491"/>
                  <a:pt x="704632" y="987691"/>
                </a:cubicBezTo>
                <a:cubicBezTo>
                  <a:pt x="725533" y="1015890"/>
                  <a:pt x="753153" y="1037040"/>
                  <a:pt x="787490" y="1051140"/>
                </a:cubicBezTo>
                <a:cubicBezTo>
                  <a:pt x="821827" y="1065240"/>
                  <a:pt x="860561" y="1072290"/>
                  <a:pt x="903690" y="1072290"/>
                </a:cubicBezTo>
                <a:cubicBezTo>
                  <a:pt x="949141" y="1072290"/>
                  <a:pt x="988953" y="1064825"/>
                  <a:pt x="1023125" y="1049896"/>
                </a:cubicBezTo>
                <a:cubicBezTo>
                  <a:pt x="1057296" y="1034967"/>
                  <a:pt x="1084418" y="1013568"/>
                  <a:pt x="1104489" y="985700"/>
                </a:cubicBezTo>
                <a:cubicBezTo>
                  <a:pt x="1124561" y="957832"/>
                  <a:pt x="1136504" y="927061"/>
                  <a:pt x="1140320" y="893387"/>
                </a:cubicBezTo>
                <a:cubicBezTo>
                  <a:pt x="1144135" y="859713"/>
                  <a:pt x="1146043" y="802401"/>
                  <a:pt x="1146043" y="721451"/>
                </a:cubicBezTo>
                <a:lnTo>
                  <a:pt x="1146043" y="583604"/>
                </a:lnTo>
                <a:cubicBezTo>
                  <a:pt x="1146043" y="500663"/>
                  <a:pt x="1144052" y="442604"/>
                  <a:pt x="1140071" y="409428"/>
                </a:cubicBezTo>
                <a:cubicBezTo>
                  <a:pt x="1136090" y="376252"/>
                  <a:pt x="1123649" y="345564"/>
                  <a:pt x="1102748" y="317364"/>
                </a:cubicBezTo>
                <a:cubicBezTo>
                  <a:pt x="1081846" y="289164"/>
                  <a:pt x="1054227" y="268014"/>
                  <a:pt x="1019890" y="253914"/>
                </a:cubicBezTo>
                <a:cubicBezTo>
                  <a:pt x="985552" y="239814"/>
                  <a:pt x="946819" y="232765"/>
                  <a:pt x="903690" y="232765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E39DAC-D81F-E0DF-9D7E-8B67E7332771}"/>
              </a:ext>
            </a:extLst>
          </p:cNvPr>
          <p:cNvSpPr txBox="1"/>
          <p:nvPr/>
        </p:nvSpPr>
        <p:spPr>
          <a:xfrm>
            <a:off x="7231026" y="2877526"/>
            <a:ext cx="1919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ZONA RICETTIVA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3 BANCHINE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109.76 m^2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F67A3-A643-7815-5E32-E89C35737265}"/>
              </a:ext>
            </a:extLst>
          </p:cNvPr>
          <p:cNvSpPr txBox="1"/>
          <p:nvPr/>
        </p:nvSpPr>
        <p:spPr>
          <a:xfrm>
            <a:off x="7167018" y="4081633"/>
            <a:ext cx="21854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ZONA SPEDIZIONI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6 BANCHINE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104.55 m^2</a:t>
            </a:r>
          </a:p>
        </p:txBody>
      </p:sp>
    </p:spTree>
    <p:extLst>
      <p:ext uri="{BB962C8B-B14F-4D97-AF65-F5344CB8AC3E}">
        <p14:creationId xmlns:p14="http://schemas.microsoft.com/office/powerpoint/2010/main" val="26113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50000"/>
                <a:lumOff val="50000"/>
                <a:alpha val="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278</Words>
  <Application>Microsoft Office PowerPoint</Application>
  <PresentationFormat>Widescreen</PresentationFormat>
  <Paragraphs>115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Federal-Mogul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Alistair Albani</dc:creator>
  <cp:lastModifiedBy>Alistair Albani</cp:lastModifiedBy>
  <cp:revision>4</cp:revision>
  <dcterms:created xsi:type="dcterms:W3CDTF">2024-01-20T11:07:08Z</dcterms:created>
  <dcterms:modified xsi:type="dcterms:W3CDTF">2024-01-20T17:01:33Z</dcterms:modified>
</cp:coreProperties>
</file>